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5" r:id="rId2"/>
    <p:sldId id="260" r:id="rId3"/>
    <p:sldId id="261" r:id="rId4"/>
    <p:sldId id="262" r:id="rId5"/>
    <p:sldId id="263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27" autoAdjust="0"/>
    <p:restoredTop sz="95701"/>
  </p:normalViewPr>
  <p:slideViewPr>
    <p:cSldViewPr>
      <p:cViewPr varScale="1">
        <p:scale>
          <a:sx n="115" d="100"/>
          <a:sy n="115" d="100"/>
        </p:scale>
        <p:origin x="778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30" d="100"/>
          <a:sy n="130" d="100"/>
        </p:scale>
        <p:origin x="140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6EE22-6A01-614D-8074-DA59DB7C616F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9D87D-C709-3D49-AD93-583D8A0F3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05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9D87D-C709-3D49-AD93-583D8A0F34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F4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80516" y="1438655"/>
            <a:ext cx="1377696" cy="201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685288" y="1642872"/>
            <a:ext cx="0" cy="1628775"/>
          </a:xfrm>
          <a:custGeom>
            <a:avLst/>
            <a:gdLst/>
            <a:ahLst/>
            <a:cxnLst/>
            <a:rect l="l" t="t" r="r" b="b"/>
            <a:pathLst>
              <a:path h="1628775">
                <a:moveTo>
                  <a:pt x="0" y="0"/>
                </a:moveTo>
                <a:lnTo>
                  <a:pt x="0" y="1628775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11252" y="4154423"/>
            <a:ext cx="1702308" cy="742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38348" y="1498854"/>
            <a:ext cx="3067303" cy="528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35"/>
              </a:lnSpc>
            </a:pPr>
            <a:r>
              <a:rPr spc="-45" dirty="0"/>
              <a:t>Genesys </a:t>
            </a:r>
            <a:r>
              <a:rPr spc="-10" dirty="0"/>
              <a:t>confidential </a:t>
            </a:r>
            <a:r>
              <a:rPr spc="-20" dirty="0"/>
              <a:t>and </a:t>
            </a:r>
            <a:r>
              <a:rPr spc="-5" dirty="0"/>
              <a:t>proprietary information.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5" dirty="0"/>
              <a:t>Unauthorized </a:t>
            </a:r>
            <a:r>
              <a:rPr spc="-20" dirty="0"/>
              <a:t>disclosure </a:t>
            </a:r>
            <a:r>
              <a:rPr spc="-25" dirty="0"/>
              <a:t>is</a:t>
            </a:r>
            <a:r>
              <a:rPr spc="-60" dirty="0"/>
              <a:t> </a:t>
            </a:r>
            <a:r>
              <a:rPr spc="-5" dirty="0"/>
              <a:t>prohibited.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815"/>
              </a:lnSpc>
            </a:pP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4F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35"/>
              </a:lnSpc>
            </a:pPr>
            <a:r>
              <a:rPr spc="-45" dirty="0"/>
              <a:t>Genesys </a:t>
            </a:r>
            <a:r>
              <a:rPr spc="-10" dirty="0"/>
              <a:t>confidential </a:t>
            </a:r>
            <a:r>
              <a:rPr spc="-20" dirty="0"/>
              <a:t>and </a:t>
            </a:r>
            <a:r>
              <a:rPr spc="-5" dirty="0"/>
              <a:t>proprietary information.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5" dirty="0"/>
              <a:t>Unauthorized </a:t>
            </a:r>
            <a:r>
              <a:rPr spc="-20" dirty="0"/>
              <a:t>disclosure </a:t>
            </a:r>
            <a:r>
              <a:rPr spc="-25" dirty="0"/>
              <a:t>is</a:t>
            </a:r>
            <a:r>
              <a:rPr spc="-60" dirty="0"/>
              <a:t> </a:t>
            </a:r>
            <a:r>
              <a:rPr spc="-5" dirty="0"/>
              <a:t>prohibited.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815"/>
              </a:lnSpc>
            </a:pP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4F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35"/>
              </a:lnSpc>
            </a:pPr>
            <a:r>
              <a:rPr spc="-45" dirty="0"/>
              <a:t>Genesys </a:t>
            </a:r>
            <a:r>
              <a:rPr spc="-10" dirty="0"/>
              <a:t>confidential </a:t>
            </a:r>
            <a:r>
              <a:rPr spc="-20" dirty="0"/>
              <a:t>and </a:t>
            </a:r>
            <a:r>
              <a:rPr spc="-5" dirty="0"/>
              <a:t>proprietary information.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5" dirty="0"/>
              <a:t>Unauthorized </a:t>
            </a:r>
            <a:r>
              <a:rPr spc="-20" dirty="0"/>
              <a:t>disclosure </a:t>
            </a:r>
            <a:r>
              <a:rPr spc="-25" dirty="0"/>
              <a:t>is</a:t>
            </a:r>
            <a:r>
              <a:rPr spc="-60" dirty="0"/>
              <a:t> </a:t>
            </a:r>
            <a:r>
              <a:rPr spc="-5" dirty="0"/>
              <a:t>prohibited.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815"/>
              </a:lnSpc>
            </a:pP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4F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35"/>
              </a:lnSpc>
            </a:pPr>
            <a:r>
              <a:rPr spc="-45" dirty="0"/>
              <a:t>Genesys </a:t>
            </a:r>
            <a:r>
              <a:rPr spc="-10" dirty="0"/>
              <a:t>confidential </a:t>
            </a:r>
            <a:r>
              <a:rPr spc="-20" dirty="0"/>
              <a:t>and </a:t>
            </a:r>
            <a:r>
              <a:rPr spc="-5" dirty="0"/>
              <a:t>proprietary information.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5" dirty="0"/>
              <a:t>Unauthorized </a:t>
            </a:r>
            <a:r>
              <a:rPr spc="-20" dirty="0"/>
              <a:t>disclosure </a:t>
            </a:r>
            <a:r>
              <a:rPr spc="-25" dirty="0"/>
              <a:t>is</a:t>
            </a:r>
            <a:r>
              <a:rPr spc="-60" dirty="0"/>
              <a:t> </a:t>
            </a:r>
            <a:r>
              <a:rPr spc="-5" dirty="0"/>
              <a:t>prohibited.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815"/>
              </a:lnSpc>
            </a:pP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F4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5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35"/>
              </a:lnSpc>
            </a:pPr>
            <a:r>
              <a:rPr spc="-45" dirty="0"/>
              <a:t>Genesys </a:t>
            </a:r>
            <a:r>
              <a:rPr spc="-10" dirty="0"/>
              <a:t>confidential </a:t>
            </a:r>
            <a:r>
              <a:rPr spc="-20" dirty="0"/>
              <a:t>and </a:t>
            </a:r>
            <a:r>
              <a:rPr spc="-5" dirty="0"/>
              <a:t>proprietary information.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5" dirty="0"/>
              <a:t>Unauthorized </a:t>
            </a:r>
            <a:r>
              <a:rPr spc="-20" dirty="0"/>
              <a:t>disclosure </a:t>
            </a:r>
            <a:r>
              <a:rPr spc="-25" dirty="0"/>
              <a:t>is</a:t>
            </a:r>
            <a:r>
              <a:rPr spc="-60" dirty="0"/>
              <a:t> </a:t>
            </a:r>
            <a:r>
              <a:rPr spc="-5" dirty="0"/>
              <a:t>prohibited.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815"/>
              </a:lnSpc>
            </a:pP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ransition Title (Chapter)">
    <p:bg>
      <p:bgPr>
        <a:solidFill>
          <a:srgbClr val="FF4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alphaModFix amt="20000"/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2" r="4999" b="23436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42900" y="841773"/>
            <a:ext cx="8458201" cy="1729978"/>
          </a:xfrm>
        </p:spPr>
        <p:txBody>
          <a:bodyPr anchor="b">
            <a:normAutofit/>
          </a:bodyPr>
          <a:lstStyle>
            <a:lvl1pPr algn="l">
              <a:defRPr sz="4500" spc="-188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42900" y="2576614"/>
            <a:ext cx="8458201" cy="172997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6385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400" y="4485130"/>
            <a:ext cx="1310640" cy="571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0200" y="242442"/>
            <a:ext cx="615823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FF4F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0200" y="1041019"/>
            <a:ext cx="8483600" cy="17037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469263" y="4709490"/>
            <a:ext cx="1484630" cy="182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35"/>
              </a:lnSpc>
            </a:pPr>
            <a:r>
              <a:rPr spc="-45" dirty="0"/>
              <a:t>Genesys </a:t>
            </a:r>
            <a:r>
              <a:rPr spc="-10" dirty="0"/>
              <a:t>confidential </a:t>
            </a:r>
            <a:r>
              <a:rPr spc="-20" dirty="0"/>
              <a:t>and </a:t>
            </a:r>
            <a:r>
              <a:rPr spc="-5" dirty="0"/>
              <a:t>proprietary information.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5" dirty="0"/>
              <a:t>Unauthorized </a:t>
            </a:r>
            <a:r>
              <a:rPr spc="-20" dirty="0"/>
              <a:t>disclosure </a:t>
            </a:r>
            <a:r>
              <a:rPr spc="-25" dirty="0"/>
              <a:t>is</a:t>
            </a:r>
            <a:r>
              <a:rPr spc="-60" dirty="0"/>
              <a:t> </a:t>
            </a:r>
            <a:r>
              <a:rPr spc="-5" dirty="0"/>
              <a:t>prohibited.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79688" y="4749114"/>
            <a:ext cx="148590" cy="121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815"/>
              </a:lnSpc>
            </a:pP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help.mypurecloud.com/articles/service-level-agreements/" TargetMode="External"/><Relationship Id="rId3" Type="http://schemas.openxmlformats.org/officeDocument/2006/relationships/image" Target="../media/image31.png"/><Relationship Id="rId7" Type="http://schemas.openxmlformats.org/officeDocument/2006/relationships/image" Target="../media/image49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1.png"/><Relationship Id="rId7" Type="http://schemas.openxmlformats.org/officeDocument/2006/relationships/image" Target="../media/image59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://www.genesys.com/customer-care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800" dirty="0"/>
              <a:t>Case Management</a:t>
            </a:r>
          </a:p>
        </p:txBody>
      </p:sp>
    </p:spTree>
    <p:extLst>
      <p:ext uri="{BB962C8B-B14F-4D97-AF65-F5344CB8AC3E}">
        <p14:creationId xmlns:p14="http://schemas.microsoft.com/office/powerpoint/2010/main" val="934789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1772" y="690372"/>
            <a:ext cx="4654296" cy="3928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685800"/>
            <a:ext cx="4663440" cy="3938270"/>
          </a:xfrm>
          <a:custGeom>
            <a:avLst/>
            <a:gdLst/>
            <a:ahLst/>
            <a:cxnLst/>
            <a:rect l="l" t="t" r="r" b="b"/>
            <a:pathLst>
              <a:path w="4663440" h="3938270">
                <a:moveTo>
                  <a:pt x="0" y="3938016"/>
                </a:moveTo>
                <a:lnTo>
                  <a:pt x="4663440" y="3938016"/>
                </a:lnTo>
                <a:lnTo>
                  <a:pt x="4663440" y="0"/>
                </a:lnTo>
                <a:lnTo>
                  <a:pt x="0" y="0"/>
                </a:lnTo>
                <a:lnTo>
                  <a:pt x="0" y="3938016"/>
                </a:lnTo>
                <a:close/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95215" y="807719"/>
            <a:ext cx="353695" cy="90170"/>
          </a:xfrm>
          <a:custGeom>
            <a:avLst/>
            <a:gdLst/>
            <a:ahLst/>
            <a:cxnLst/>
            <a:rect l="l" t="t" r="r" b="b"/>
            <a:pathLst>
              <a:path w="353695" h="90169">
                <a:moveTo>
                  <a:pt x="0" y="89915"/>
                </a:moveTo>
                <a:lnTo>
                  <a:pt x="353567" y="89915"/>
                </a:lnTo>
                <a:lnTo>
                  <a:pt x="353567" y="0"/>
                </a:lnTo>
                <a:lnTo>
                  <a:pt x="0" y="0"/>
                </a:lnTo>
                <a:lnTo>
                  <a:pt x="0" y="899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98192" y="1666494"/>
            <a:ext cx="728980" cy="0"/>
          </a:xfrm>
          <a:custGeom>
            <a:avLst/>
            <a:gdLst/>
            <a:ahLst/>
            <a:cxnLst/>
            <a:rect l="l" t="t" r="r" b="b"/>
            <a:pathLst>
              <a:path w="728980">
                <a:moveTo>
                  <a:pt x="0" y="0"/>
                </a:moveTo>
                <a:lnTo>
                  <a:pt x="728471" y="0"/>
                </a:lnTo>
              </a:path>
            </a:pathLst>
          </a:custGeom>
          <a:ln w="807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85388" y="1606296"/>
            <a:ext cx="893063" cy="1082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0200" y="242442"/>
            <a:ext cx="52616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My</a:t>
            </a:r>
            <a:r>
              <a:rPr spc="-355" dirty="0"/>
              <a:t> </a:t>
            </a:r>
            <a:r>
              <a:rPr spc="-135" dirty="0"/>
              <a:t>Support:</a:t>
            </a:r>
            <a:r>
              <a:rPr spc="-370" dirty="0"/>
              <a:t> </a:t>
            </a:r>
            <a:r>
              <a:rPr spc="-160" dirty="0">
                <a:solidFill>
                  <a:srgbClr val="4E5053"/>
                </a:solidFill>
              </a:rPr>
              <a:t>Opening</a:t>
            </a:r>
            <a:r>
              <a:rPr spc="-350" dirty="0">
                <a:solidFill>
                  <a:srgbClr val="4E5053"/>
                </a:solidFill>
              </a:rPr>
              <a:t> </a:t>
            </a:r>
            <a:r>
              <a:rPr spc="-60" dirty="0">
                <a:solidFill>
                  <a:srgbClr val="4E5053"/>
                </a:solidFill>
              </a:rPr>
              <a:t>a</a:t>
            </a:r>
            <a:r>
              <a:rPr spc="-345" dirty="0">
                <a:solidFill>
                  <a:srgbClr val="4E5053"/>
                </a:solidFill>
              </a:rPr>
              <a:t> </a:t>
            </a:r>
            <a:r>
              <a:rPr spc="-114" dirty="0">
                <a:solidFill>
                  <a:srgbClr val="4E5053"/>
                </a:solidFill>
              </a:rPr>
              <a:t>Support</a:t>
            </a:r>
            <a:r>
              <a:rPr spc="-360" dirty="0">
                <a:solidFill>
                  <a:srgbClr val="4E5053"/>
                </a:solidFill>
              </a:rPr>
              <a:t> </a:t>
            </a:r>
            <a:r>
              <a:rPr spc="-175" dirty="0">
                <a:solidFill>
                  <a:srgbClr val="4E5053"/>
                </a:solidFill>
              </a:rPr>
              <a:t>Case</a:t>
            </a:r>
          </a:p>
        </p:txBody>
      </p:sp>
      <p:sp>
        <p:nvSpPr>
          <p:cNvPr id="8" name="object 8"/>
          <p:cNvSpPr/>
          <p:nvPr/>
        </p:nvSpPr>
        <p:spPr>
          <a:xfrm>
            <a:off x="481583" y="2193061"/>
            <a:ext cx="674370" cy="1638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7586" y="2186177"/>
            <a:ext cx="645160" cy="134620"/>
          </a:xfrm>
          <a:custGeom>
            <a:avLst/>
            <a:gdLst/>
            <a:ahLst/>
            <a:cxnLst/>
            <a:rect l="l" t="t" r="r" b="b"/>
            <a:pathLst>
              <a:path w="645160" h="134619">
                <a:moveTo>
                  <a:pt x="0" y="38608"/>
                </a:moveTo>
                <a:lnTo>
                  <a:pt x="3031" y="23574"/>
                </a:lnTo>
                <a:lnTo>
                  <a:pt x="11299" y="11303"/>
                </a:lnTo>
                <a:lnTo>
                  <a:pt x="23563" y="3032"/>
                </a:lnTo>
                <a:lnTo>
                  <a:pt x="38582" y="0"/>
                </a:lnTo>
                <a:lnTo>
                  <a:pt x="606069" y="0"/>
                </a:lnTo>
                <a:lnTo>
                  <a:pt x="621088" y="3032"/>
                </a:lnTo>
                <a:lnTo>
                  <a:pt x="633352" y="11303"/>
                </a:lnTo>
                <a:lnTo>
                  <a:pt x="641620" y="23574"/>
                </a:lnTo>
                <a:lnTo>
                  <a:pt x="644652" y="38608"/>
                </a:lnTo>
                <a:lnTo>
                  <a:pt x="644652" y="95504"/>
                </a:lnTo>
                <a:lnTo>
                  <a:pt x="641620" y="110537"/>
                </a:lnTo>
                <a:lnTo>
                  <a:pt x="633352" y="122809"/>
                </a:lnTo>
                <a:lnTo>
                  <a:pt x="621088" y="131079"/>
                </a:lnTo>
                <a:lnTo>
                  <a:pt x="606069" y="134112"/>
                </a:lnTo>
                <a:lnTo>
                  <a:pt x="38582" y="134112"/>
                </a:lnTo>
                <a:lnTo>
                  <a:pt x="23563" y="131079"/>
                </a:lnTo>
                <a:lnTo>
                  <a:pt x="11299" y="122808"/>
                </a:lnTo>
                <a:lnTo>
                  <a:pt x="3031" y="110537"/>
                </a:lnTo>
                <a:lnTo>
                  <a:pt x="0" y="95504"/>
                </a:lnTo>
                <a:lnTo>
                  <a:pt x="0" y="38608"/>
                </a:lnTo>
                <a:close/>
              </a:path>
            </a:pathLst>
          </a:custGeom>
          <a:ln w="28956">
            <a:solidFill>
              <a:srgbClr val="FF4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0" y="1455419"/>
            <a:ext cx="6057138" cy="24422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24728" y="1490472"/>
            <a:ext cx="2888742" cy="24056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45232" y="1434083"/>
            <a:ext cx="6055995" cy="2441575"/>
          </a:xfrm>
          <a:custGeom>
            <a:avLst/>
            <a:gdLst/>
            <a:ahLst/>
            <a:cxnLst/>
            <a:rect l="l" t="t" r="r" b="b"/>
            <a:pathLst>
              <a:path w="6055995" h="2441575">
                <a:moveTo>
                  <a:pt x="6055868" y="0"/>
                </a:moveTo>
                <a:lnTo>
                  <a:pt x="3093212" y="0"/>
                </a:lnTo>
                <a:lnTo>
                  <a:pt x="3093212" y="406907"/>
                </a:lnTo>
                <a:lnTo>
                  <a:pt x="0" y="486282"/>
                </a:lnTo>
                <a:lnTo>
                  <a:pt x="3093212" y="1017269"/>
                </a:lnTo>
                <a:lnTo>
                  <a:pt x="3093212" y="2441447"/>
                </a:lnTo>
                <a:lnTo>
                  <a:pt x="6055868" y="2441447"/>
                </a:lnTo>
                <a:lnTo>
                  <a:pt x="6055868" y="0"/>
                </a:lnTo>
                <a:close/>
              </a:path>
            </a:pathLst>
          </a:custGeom>
          <a:solidFill>
            <a:srgbClr val="4E50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918708" y="1497584"/>
            <a:ext cx="2663190" cy="227520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123189">
              <a:lnSpc>
                <a:spcPts val="1450"/>
              </a:lnSpc>
              <a:spcBef>
                <a:spcPts val="295"/>
              </a:spcBef>
            </a:pPr>
            <a:r>
              <a:rPr sz="1350" spc="-8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350" spc="-35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350" spc="-55" dirty="0">
                <a:solidFill>
                  <a:srgbClr val="FFFFFF"/>
                </a:solidFill>
                <a:latin typeface="Arial"/>
                <a:cs typeface="Arial"/>
              </a:rPr>
              <a:t>Support </a:t>
            </a:r>
            <a:r>
              <a:rPr sz="1350" spc="-130" dirty="0">
                <a:solidFill>
                  <a:srgbClr val="FFFFFF"/>
                </a:solidFill>
                <a:latin typeface="Arial"/>
                <a:cs typeface="Arial"/>
              </a:rPr>
              <a:t>Case, </a:t>
            </a:r>
            <a:r>
              <a:rPr sz="1350" spc="-60" dirty="0">
                <a:solidFill>
                  <a:srgbClr val="FFFFFF"/>
                </a:solidFill>
                <a:latin typeface="Arial"/>
                <a:cs typeface="Arial"/>
              </a:rPr>
              <a:t>select </a:t>
            </a:r>
            <a:r>
              <a:rPr sz="1350" spc="-55" dirty="0">
                <a:solidFill>
                  <a:srgbClr val="FFFFFF"/>
                </a:solidFill>
                <a:latin typeface="Arial"/>
                <a:cs typeface="Arial"/>
              </a:rPr>
              <a:t>one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1350" spc="-55" dirty="0">
                <a:solidFill>
                  <a:srgbClr val="FFFFFF"/>
                </a:solidFill>
                <a:latin typeface="Arial"/>
                <a:cs typeface="Arial"/>
              </a:rPr>
              <a:t>these </a:t>
            </a:r>
            <a:r>
              <a:rPr sz="1350" spc="-150" dirty="0">
                <a:solidFill>
                  <a:srgbClr val="FFFFFF"/>
                </a:solidFill>
                <a:latin typeface="Arial"/>
                <a:cs typeface="Arial"/>
              </a:rPr>
              <a:t>Case </a:t>
            </a:r>
            <a:r>
              <a:rPr sz="1350" spc="-125" dirty="0">
                <a:solidFill>
                  <a:srgbClr val="FFFFFF"/>
                </a:solidFill>
                <a:latin typeface="Arial"/>
                <a:cs typeface="Arial"/>
              </a:rPr>
              <a:t>Sub</a:t>
            </a:r>
            <a:r>
              <a:rPr sz="1350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100" dirty="0">
                <a:solidFill>
                  <a:srgbClr val="FFFFFF"/>
                </a:solidFill>
                <a:latin typeface="Arial"/>
                <a:cs typeface="Arial"/>
              </a:rPr>
              <a:t>Types: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350" u="sng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Problem</a:t>
            </a:r>
            <a:endParaRPr sz="1350">
              <a:latin typeface="Arial"/>
              <a:cs typeface="Arial"/>
            </a:endParaRPr>
          </a:p>
          <a:p>
            <a:pPr marL="698500" marR="27305" indent="-228600">
              <a:lnSpc>
                <a:spcPct val="90000"/>
              </a:lnSpc>
              <a:spcBef>
                <a:spcPts val="610"/>
              </a:spcBef>
              <a:buChar char="•"/>
              <a:tabLst>
                <a:tab pos="697865" algn="l"/>
                <a:tab pos="698500" algn="l"/>
              </a:tabLst>
            </a:pPr>
            <a:r>
              <a:rPr sz="1350" spc="-60" dirty="0">
                <a:solidFill>
                  <a:srgbClr val="FFFFFF"/>
                </a:solidFill>
                <a:latin typeface="Arial"/>
                <a:cs typeface="Arial"/>
              </a:rPr>
              <a:t>Problem </a:t>
            </a:r>
            <a:r>
              <a:rPr sz="1350" spc="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135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350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30" dirty="0">
                <a:solidFill>
                  <a:srgbClr val="FFFFFF"/>
                </a:solidFill>
                <a:latin typeface="Arial"/>
                <a:cs typeface="Arial"/>
              </a:rPr>
              <a:t>operation 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350" spc="-120" dirty="0">
                <a:solidFill>
                  <a:srgbClr val="FFFFFF"/>
                </a:solidFill>
                <a:latin typeface="Arial"/>
                <a:cs typeface="Arial"/>
              </a:rPr>
              <a:t>Genesys </a:t>
            </a:r>
            <a:r>
              <a:rPr sz="1350" spc="-45" dirty="0">
                <a:solidFill>
                  <a:srgbClr val="FFFFFF"/>
                </a:solidFill>
                <a:latin typeface="Arial"/>
                <a:cs typeface="Arial"/>
              </a:rPr>
              <a:t>products </a:t>
            </a:r>
            <a:r>
              <a:rPr sz="1350" spc="-15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1350" spc="-30" dirty="0">
                <a:solidFill>
                  <a:srgbClr val="FFFFFF"/>
                </a:solidFill>
                <a:latin typeface="Arial"/>
                <a:cs typeface="Arial"/>
              </a:rPr>
              <a:t>production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355600">
              <a:lnSpc>
                <a:spcPts val="1535"/>
              </a:lnSpc>
            </a:pPr>
            <a:r>
              <a:rPr sz="1350" u="sng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Question</a:t>
            </a:r>
            <a:endParaRPr sz="1350">
              <a:latin typeface="Arial"/>
              <a:cs typeface="Arial"/>
            </a:endParaRPr>
          </a:p>
          <a:p>
            <a:pPr marL="756285" marR="5080" indent="-286385">
              <a:lnSpc>
                <a:spcPts val="1460"/>
              </a:lnSpc>
              <a:spcBef>
                <a:spcPts val="100"/>
              </a:spcBef>
              <a:buChar char="•"/>
              <a:tabLst>
                <a:tab pos="756285" algn="l"/>
                <a:tab pos="756920" algn="l"/>
              </a:tabLst>
            </a:pPr>
            <a:r>
              <a:rPr sz="1350" spc="-75" dirty="0">
                <a:solidFill>
                  <a:srgbClr val="FFFFFF"/>
                </a:solidFill>
                <a:latin typeface="Arial"/>
                <a:cs typeface="Arial"/>
              </a:rPr>
              <a:t>General </a:t>
            </a:r>
            <a:r>
              <a:rPr sz="1350" spc="-40" dirty="0">
                <a:solidFill>
                  <a:srgbClr val="FFFFFF"/>
                </a:solidFill>
                <a:latin typeface="Arial"/>
                <a:cs typeface="Arial"/>
              </a:rPr>
              <a:t>question</a:t>
            </a:r>
            <a:r>
              <a:rPr sz="135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60" dirty="0">
                <a:solidFill>
                  <a:srgbClr val="FFFFFF"/>
                </a:solidFill>
                <a:latin typeface="Arial"/>
                <a:cs typeface="Arial"/>
              </a:rPr>
              <a:t>regarding  </a:t>
            </a:r>
            <a:r>
              <a:rPr sz="1350" spc="-35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350" spc="-75" dirty="0">
                <a:solidFill>
                  <a:srgbClr val="FFFFFF"/>
                </a:solidFill>
                <a:latin typeface="Arial"/>
                <a:cs typeface="Arial"/>
              </a:rPr>
              <a:t>Cloud</a:t>
            </a:r>
            <a:r>
              <a:rPr sz="135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55" dirty="0">
                <a:solidFill>
                  <a:srgbClr val="FFFFFF"/>
                </a:solidFill>
                <a:latin typeface="Arial"/>
                <a:cs typeface="Arial"/>
              </a:rPr>
              <a:t>Product</a:t>
            </a:r>
            <a:endParaRPr sz="135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35"/>
              </a:lnSpc>
            </a:pPr>
            <a:r>
              <a:rPr spc="-45" dirty="0"/>
              <a:t>Genesys </a:t>
            </a:r>
            <a:r>
              <a:rPr spc="-10" dirty="0"/>
              <a:t>confidential </a:t>
            </a:r>
            <a:r>
              <a:rPr spc="-20" dirty="0"/>
              <a:t>and </a:t>
            </a:r>
            <a:r>
              <a:rPr spc="-5" dirty="0"/>
              <a:t>proprietary information.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5" dirty="0"/>
              <a:t>Unauthorized </a:t>
            </a:r>
            <a:r>
              <a:rPr spc="-20" dirty="0"/>
              <a:t>disclosure </a:t>
            </a:r>
            <a:r>
              <a:rPr spc="-25" dirty="0"/>
              <a:t>is</a:t>
            </a:r>
            <a:r>
              <a:rPr spc="-60" dirty="0"/>
              <a:t> </a:t>
            </a:r>
            <a:r>
              <a:rPr spc="-5" dirty="0"/>
              <a:t>prohibited.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815"/>
              </a:lnSpc>
            </a:pPr>
            <a:fld id="{81D60167-4931-47E6-BA6A-407CBD079E47}" type="slidenum">
              <a:rPr spc="-35" dirty="0"/>
              <a:t>10</a:t>
            </a:fld>
            <a:endParaRPr spc="-3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615" y="760476"/>
            <a:ext cx="4939284" cy="3787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2043" y="755904"/>
            <a:ext cx="4948555" cy="3796665"/>
          </a:xfrm>
          <a:custGeom>
            <a:avLst/>
            <a:gdLst/>
            <a:ahLst/>
            <a:cxnLst/>
            <a:rect l="l" t="t" r="r" b="b"/>
            <a:pathLst>
              <a:path w="4948555" h="3796665">
                <a:moveTo>
                  <a:pt x="0" y="3796284"/>
                </a:moveTo>
                <a:lnTo>
                  <a:pt x="4948428" y="3796284"/>
                </a:lnTo>
                <a:lnTo>
                  <a:pt x="4948428" y="0"/>
                </a:lnTo>
                <a:lnTo>
                  <a:pt x="0" y="0"/>
                </a:lnTo>
                <a:lnTo>
                  <a:pt x="0" y="3796284"/>
                </a:lnTo>
                <a:close/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06467" y="836675"/>
            <a:ext cx="382905" cy="140335"/>
          </a:xfrm>
          <a:custGeom>
            <a:avLst/>
            <a:gdLst/>
            <a:ahLst/>
            <a:cxnLst/>
            <a:rect l="l" t="t" r="r" b="b"/>
            <a:pathLst>
              <a:path w="382904" h="140334">
                <a:moveTo>
                  <a:pt x="0" y="140208"/>
                </a:moveTo>
                <a:lnTo>
                  <a:pt x="382524" y="140208"/>
                </a:lnTo>
                <a:lnTo>
                  <a:pt x="382524" y="0"/>
                </a:lnTo>
                <a:lnTo>
                  <a:pt x="0" y="0"/>
                </a:lnTo>
                <a:lnTo>
                  <a:pt x="0" y="1402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20467" y="1725929"/>
            <a:ext cx="763905" cy="0"/>
          </a:xfrm>
          <a:custGeom>
            <a:avLst/>
            <a:gdLst/>
            <a:ahLst/>
            <a:cxnLst/>
            <a:rect l="l" t="t" r="r" b="b"/>
            <a:pathLst>
              <a:path w="763905">
                <a:moveTo>
                  <a:pt x="0" y="0"/>
                </a:moveTo>
                <a:lnTo>
                  <a:pt x="763524" y="0"/>
                </a:lnTo>
              </a:path>
            </a:pathLst>
          </a:custGeom>
          <a:ln w="777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21964" y="1662683"/>
            <a:ext cx="935736" cy="1051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0200" y="242442"/>
            <a:ext cx="52616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My</a:t>
            </a:r>
            <a:r>
              <a:rPr spc="-355" dirty="0"/>
              <a:t> </a:t>
            </a:r>
            <a:r>
              <a:rPr spc="-135" dirty="0"/>
              <a:t>Support:</a:t>
            </a:r>
            <a:r>
              <a:rPr spc="-370" dirty="0"/>
              <a:t> </a:t>
            </a:r>
            <a:r>
              <a:rPr spc="-160" dirty="0">
                <a:solidFill>
                  <a:srgbClr val="4E5053"/>
                </a:solidFill>
              </a:rPr>
              <a:t>Opening</a:t>
            </a:r>
            <a:r>
              <a:rPr spc="-350" dirty="0">
                <a:solidFill>
                  <a:srgbClr val="4E5053"/>
                </a:solidFill>
              </a:rPr>
              <a:t> </a:t>
            </a:r>
            <a:r>
              <a:rPr spc="-60" dirty="0">
                <a:solidFill>
                  <a:srgbClr val="4E5053"/>
                </a:solidFill>
              </a:rPr>
              <a:t>a</a:t>
            </a:r>
            <a:r>
              <a:rPr spc="-345" dirty="0">
                <a:solidFill>
                  <a:srgbClr val="4E5053"/>
                </a:solidFill>
              </a:rPr>
              <a:t> </a:t>
            </a:r>
            <a:r>
              <a:rPr spc="-114" dirty="0">
                <a:solidFill>
                  <a:srgbClr val="4E5053"/>
                </a:solidFill>
              </a:rPr>
              <a:t>Support</a:t>
            </a:r>
            <a:r>
              <a:rPr spc="-360" dirty="0">
                <a:solidFill>
                  <a:srgbClr val="4E5053"/>
                </a:solidFill>
              </a:rPr>
              <a:t> </a:t>
            </a:r>
            <a:r>
              <a:rPr spc="-175" dirty="0">
                <a:solidFill>
                  <a:srgbClr val="4E5053"/>
                </a:solidFill>
              </a:rPr>
              <a:t>Case</a:t>
            </a:r>
          </a:p>
        </p:txBody>
      </p:sp>
      <p:sp>
        <p:nvSpPr>
          <p:cNvPr id="8" name="object 8"/>
          <p:cNvSpPr/>
          <p:nvPr/>
        </p:nvSpPr>
        <p:spPr>
          <a:xfrm>
            <a:off x="402336" y="2231161"/>
            <a:ext cx="674370" cy="1638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8337" y="2224277"/>
            <a:ext cx="645160" cy="134620"/>
          </a:xfrm>
          <a:custGeom>
            <a:avLst/>
            <a:gdLst/>
            <a:ahLst/>
            <a:cxnLst/>
            <a:rect l="l" t="t" r="r" b="b"/>
            <a:pathLst>
              <a:path w="645160" h="134619">
                <a:moveTo>
                  <a:pt x="0" y="38608"/>
                </a:moveTo>
                <a:lnTo>
                  <a:pt x="3031" y="23574"/>
                </a:lnTo>
                <a:lnTo>
                  <a:pt x="11299" y="11303"/>
                </a:lnTo>
                <a:lnTo>
                  <a:pt x="23563" y="3032"/>
                </a:lnTo>
                <a:lnTo>
                  <a:pt x="38582" y="0"/>
                </a:lnTo>
                <a:lnTo>
                  <a:pt x="606069" y="0"/>
                </a:lnTo>
                <a:lnTo>
                  <a:pt x="621088" y="3032"/>
                </a:lnTo>
                <a:lnTo>
                  <a:pt x="633352" y="11303"/>
                </a:lnTo>
                <a:lnTo>
                  <a:pt x="641620" y="23574"/>
                </a:lnTo>
                <a:lnTo>
                  <a:pt x="644652" y="38608"/>
                </a:lnTo>
                <a:lnTo>
                  <a:pt x="644652" y="95504"/>
                </a:lnTo>
                <a:lnTo>
                  <a:pt x="641620" y="110537"/>
                </a:lnTo>
                <a:lnTo>
                  <a:pt x="633352" y="122809"/>
                </a:lnTo>
                <a:lnTo>
                  <a:pt x="621088" y="131079"/>
                </a:lnTo>
                <a:lnTo>
                  <a:pt x="606069" y="134112"/>
                </a:lnTo>
                <a:lnTo>
                  <a:pt x="38582" y="134112"/>
                </a:lnTo>
                <a:lnTo>
                  <a:pt x="23563" y="131079"/>
                </a:lnTo>
                <a:lnTo>
                  <a:pt x="11299" y="122808"/>
                </a:lnTo>
                <a:lnTo>
                  <a:pt x="3031" y="110537"/>
                </a:lnTo>
                <a:lnTo>
                  <a:pt x="0" y="95504"/>
                </a:lnTo>
                <a:lnTo>
                  <a:pt x="0" y="38608"/>
                </a:lnTo>
                <a:close/>
              </a:path>
            </a:pathLst>
          </a:custGeom>
          <a:ln w="28955">
            <a:solidFill>
              <a:srgbClr val="FF4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27960" y="1877567"/>
            <a:ext cx="4758690" cy="7353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28132" y="1987308"/>
            <a:ext cx="1748789" cy="5478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29483" y="1856232"/>
            <a:ext cx="4758055" cy="734695"/>
          </a:xfrm>
          <a:custGeom>
            <a:avLst/>
            <a:gdLst/>
            <a:ahLst/>
            <a:cxnLst/>
            <a:rect l="l" t="t" r="r" b="b"/>
            <a:pathLst>
              <a:path w="4758055" h="734694">
                <a:moveTo>
                  <a:pt x="4757928" y="0"/>
                </a:moveTo>
                <a:lnTo>
                  <a:pt x="2912364" y="0"/>
                </a:lnTo>
                <a:lnTo>
                  <a:pt x="2912364" y="122427"/>
                </a:lnTo>
                <a:lnTo>
                  <a:pt x="0" y="217931"/>
                </a:lnTo>
                <a:lnTo>
                  <a:pt x="2912364" y="306069"/>
                </a:lnTo>
                <a:lnTo>
                  <a:pt x="2912364" y="734567"/>
                </a:lnTo>
                <a:lnTo>
                  <a:pt x="4757928" y="734567"/>
                </a:lnTo>
                <a:lnTo>
                  <a:pt x="4757928" y="0"/>
                </a:lnTo>
                <a:close/>
              </a:path>
            </a:pathLst>
          </a:custGeom>
          <a:solidFill>
            <a:srgbClr val="4E50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720841" y="1994661"/>
            <a:ext cx="1566545" cy="4165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535"/>
              </a:lnSpc>
              <a:spcBef>
                <a:spcPts val="105"/>
              </a:spcBef>
            </a:pPr>
            <a:r>
              <a:rPr sz="1350" spc="-80" dirty="0">
                <a:solidFill>
                  <a:srgbClr val="FFFFFF"/>
                </a:solidFill>
                <a:latin typeface="Arial"/>
                <a:cs typeface="Arial"/>
              </a:rPr>
              <a:t>Select </a:t>
            </a:r>
            <a:r>
              <a:rPr sz="1350" spc="-45" dirty="0">
                <a:solidFill>
                  <a:srgbClr val="FFFFFF"/>
                </a:solidFill>
                <a:latin typeface="Arial"/>
                <a:cs typeface="Arial"/>
              </a:rPr>
              <a:t>Production</a:t>
            </a:r>
            <a:r>
              <a:rPr sz="135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ts val="1535"/>
              </a:lnSpc>
            </a:pPr>
            <a:r>
              <a:rPr sz="1350" spc="-35" dirty="0">
                <a:solidFill>
                  <a:srgbClr val="FFFFFF"/>
                </a:solidFill>
                <a:latin typeface="Arial"/>
                <a:cs typeface="Arial"/>
              </a:rPr>
              <a:t>Implementation</a:t>
            </a:r>
            <a:r>
              <a:rPr sz="135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105" dirty="0">
                <a:solidFill>
                  <a:srgbClr val="FFFFFF"/>
                </a:solidFill>
                <a:latin typeface="Arial"/>
                <a:cs typeface="Arial"/>
              </a:rPr>
              <a:t>Stage</a:t>
            </a:r>
            <a:endParaRPr sz="135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35"/>
              </a:lnSpc>
            </a:pPr>
            <a:r>
              <a:rPr spc="-45" dirty="0"/>
              <a:t>Genesys </a:t>
            </a:r>
            <a:r>
              <a:rPr spc="-10" dirty="0"/>
              <a:t>confidential </a:t>
            </a:r>
            <a:r>
              <a:rPr spc="-20" dirty="0"/>
              <a:t>and </a:t>
            </a:r>
            <a:r>
              <a:rPr spc="-5" dirty="0"/>
              <a:t>proprietary information.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5" dirty="0"/>
              <a:t>Unauthorized </a:t>
            </a:r>
            <a:r>
              <a:rPr spc="-20" dirty="0"/>
              <a:t>disclosure </a:t>
            </a:r>
            <a:r>
              <a:rPr spc="-25" dirty="0"/>
              <a:t>is</a:t>
            </a:r>
            <a:r>
              <a:rPr spc="-60" dirty="0"/>
              <a:t> </a:t>
            </a:r>
            <a:r>
              <a:rPr spc="-5" dirty="0"/>
              <a:t>prohibited.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815"/>
              </a:lnSpc>
            </a:pPr>
            <a:fld id="{81D60167-4931-47E6-BA6A-407CBD079E47}" type="slidenum">
              <a:rPr spc="-35" dirty="0"/>
              <a:t>11</a:t>
            </a:fld>
            <a:endParaRPr spc="-3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200" y="242442"/>
            <a:ext cx="52616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My</a:t>
            </a:r>
            <a:r>
              <a:rPr spc="-355" dirty="0"/>
              <a:t> </a:t>
            </a:r>
            <a:r>
              <a:rPr spc="-135" dirty="0"/>
              <a:t>Support:</a:t>
            </a:r>
            <a:r>
              <a:rPr spc="-370" dirty="0"/>
              <a:t> </a:t>
            </a:r>
            <a:r>
              <a:rPr spc="-160" dirty="0">
                <a:solidFill>
                  <a:srgbClr val="4E5053"/>
                </a:solidFill>
              </a:rPr>
              <a:t>Opening</a:t>
            </a:r>
            <a:r>
              <a:rPr spc="-350" dirty="0">
                <a:solidFill>
                  <a:srgbClr val="4E5053"/>
                </a:solidFill>
              </a:rPr>
              <a:t> </a:t>
            </a:r>
            <a:r>
              <a:rPr spc="-60" dirty="0">
                <a:solidFill>
                  <a:srgbClr val="4E5053"/>
                </a:solidFill>
              </a:rPr>
              <a:t>a</a:t>
            </a:r>
            <a:r>
              <a:rPr spc="-345" dirty="0">
                <a:solidFill>
                  <a:srgbClr val="4E5053"/>
                </a:solidFill>
              </a:rPr>
              <a:t> </a:t>
            </a:r>
            <a:r>
              <a:rPr spc="-114" dirty="0">
                <a:solidFill>
                  <a:srgbClr val="4E5053"/>
                </a:solidFill>
              </a:rPr>
              <a:t>Support</a:t>
            </a:r>
            <a:r>
              <a:rPr spc="-360" dirty="0">
                <a:solidFill>
                  <a:srgbClr val="4E5053"/>
                </a:solidFill>
              </a:rPr>
              <a:t> </a:t>
            </a:r>
            <a:r>
              <a:rPr spc="-175" dirty="0">
                <a:solidFill>
                  <a:srgbClr val="4E5053"/>
                </a:solidFill>
              </a:rPr>
              <a:t>Case</a:t>
            </a:r>
          </a:p>
        </p:txBody>
      </p:sp>
      <p:sp>
        <p:nvSpPr>
          <p:cNvPr id="3" name="object 3"/>
          <p:cNvSpPr/>
          <p:nvPr/>
        </p:nvSpPr>
        <p:spPr>
          <a:xfrm>
            <a:off x="352043" y="720851"/>
            <a:ext cx="4399787" cy="3925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7472" y="716280"/>
            <a:ext cx="4409440" cy="3935095"/>
          </a:xfrm>
          <a:custGeom>
            <a:avLst/>
            <a:gdLst/>
            <a:ahLst/>
            <a:cxnLst/>
            <a:rect l="l" t="t" r="r" b="b"/>
            <a:pathLst>
              <a:path w="4409440" h="3935095">
                <a:moveTo>
                  <a:pt x="0" y="3934967"/>
                </a:moveTo>
                <a:lnTo>
                  <a:pt x="4408932" y="3934967"/>
                </a:lnTo>
                <a:lnTo>
                  <a:pt x="4408932" y="0"/>
                </a:lnTo>
                <a:lnTo>
                  <a:pt x="0" y="0"/>
                </a:lnTo>
                <a:lnTo>
                  <a:pt x="0" y="3934967"/>
                </a:lnTo>
                <a:close/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70603" y="819911"/>
            <a:ext cx="334010" cy="131445"/>
          </a:xfrm>
          <a:custGeom>
            <a:avLst/>
            <a:gdLst/>
            <a:ahLst/>
            <a:cxnLst/>
            <a:rect l="l" t="t" r="r" b="b"/>
            <a:pathLst>
              <a:path w="334010" h="131444">
                <a:moveTo>
                  <a:pt x="0" y="131063"/>
                </a:moveTo>
                <a:lnTo>
                  <a:pt x="333755" y="131063"/>
                </a:lnTo>
                <a:lnTo>
                  <a:pt x="333755" y="0"/>
                </a:lnTo>
                <a:lnTo>
                  <a:pt x="0" y="0"/>
                </a:lnTo>
                <a:lnTo>
                  <a:pt x="0" y="1310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4047" y="2243353"/>
            <a:ext cx="674370" cy="1638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0050" y="2236470"/>
            <a:ext cx="645160" cy="134620"/>
          </a:xfrm>
          <a:custGeom>
            <a:avLst/>
            <a:gdLst/>
            <a:ahLst/>
            <a:cxnLst/>
            <a:rect l="l" t="t" r="r" b="b"/>
            <a:pathLst>
              <a:path w="645160" h="134619">
                <a:moveTo>
                  <a:pt x="0" y="38607"/>
                </a:moveTo>
                <a:lnTo>
                  <a:pt x="3031" y="23574"/>
                </a:lnTo>
                <a:lnTo>
                  <a:pt x="11299" y="11302"/>
                </a:lnTo>
                <a:lnTo>
                  <a:pt x="23563" y="3032"/>
                </a:lnTo>
                <a:lnTo>
                  <a:pt x="38582" y="0"/>
                </a:lnTo>
                <a:lnTo>
                  <a:pt x="606069" y="0"/>
                </a:lnTo>
                <a:lnTo>
                  <a:pt x="621088" y="3032"/>
                </a:lnTo>
                <a:lnTo>
                  <a:pt x="633352" y="11303"/>
                </a:lnTo>
                <a:lnTo>
                  <a:pt x="641620" y="23574"/>
                </a:lnTo>
                <a:lnTo>
                  <a:pt x="644652" y="38607"/>
                </a:lnTo>
                <a:lnTo>
                  <a:pt x="644652" y="95504"/>
                </a:lnTo>
                <a:lnTo>
                  <a:pt x="641620" y="110537"/>
                </a:lnTo>
                <a:lnTo>
                  <a:pt x="633352" y="122809"/>
                </a:lnTo>
                <a:lnTo>
                  <a:pt x="621088" y="131079"/>
                </a:lnTo>
                <a:lnTo>
                  <a:pt x="606069" y="134112"/>
                </a:lnTo>
                <a:lnTo>
                  <a:pt x="38582" y="134112"/>
                </a:lnTo>
                <a:lnTo>
                  <a:pt x="23563" y="131079"/>
                </a:lnTo>
                <a:lnTo>
                  <a:pt x="11299" y="122808"/>
                </a:lnTo>
                <a:lnTo>
                  <a:pt x="3031" y="110537"/>
                </a:lnTo>
                <a:lnTo>
                  <a:pt x="0" y="95504"/>
                </a:lnTo>
                <a:lnTo>
                  <a:pt x="0" y="38607"/>
                </a:lnTo>
                <a:close/>
              </a:path>
            </a:pathLst>
          </a:custGeom>
          <a:ln w="28955">
            <a:solidFill>
              <a:srgbClr val="FF4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94276" y="1330452"/>
            <a:ext cx="4207002" cy="17183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99176" y="1376172"/>
            <a:ext cx="3124962" cy="16588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95672" y="1309116"/>
            <a:ext cx="4206875" cy="1717675"/>
          </a:xfrm>
          <a:custGeom>
            <a:avLst/>
            <a:gdLst/>
            <a:ahLst/>
            <a:cxnLst/>
            <a:rect l="l" t="t" r="r" b="b"/>
            <a:pathLst>
              <a:path w="4206875" h="1717675">
                <a:moveTo>
                  <a:pt x="4206367" y="0"/>
                </a:moveTo>
                <a:lnTo>
                  <a:pt x="1089787" y="0"/>
                </a:lnTo>
                <a:lnTo>
                  <a:pt x="1089787" y="286258"/>
                </a:lnTo>
                <a:lnTo>
                  <a:pt x="0" y="518795"/>
                </a:lnTo>
                <a:lnTo>
                  <a:pt x="1089787" y="715645"/>
                </a:lnTo>
                <a:lnTo>
                  <a:pt x="1089787" y="1717548"/>
                </a:lnTo>
                <a:lnTo>
                  <a:pt x="4206367" y="1717548"/>
                </a:lnTo>
                <a:lnTo>
                  <a:pt x="4206367" y="0"/>
                </a:lnTo>
                <a:close/>
              </a:path>
            </a:pathLst>
          </a:custGeom>
          <a:solidFill>
            <a:srgbClr val="4E50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692266" y="1383029"/>
            <a:ext cx="2904490" cy="1527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4615">
              <a:lnSpc>
                <a:spcPts val="1535"/>
              </a:lnSpc>
              <a:spcBef>
                <a:spcPts val="105"/>
              </a:spcBef>
            </a:pPr>
            <a:r>
              <a:rPr sz="1350" spc="-80" dirty="0">
                <a:solidFill>
                  <a:srgbClr val="FFFFFF"/>
                </a:solidFill>
                <a:latin typeface="Arial"/>
                <a:cs typeface="Arial"/>
              </a:rPr>
              <a:t>Select </a:t>
            </a:r>
            <a:r>
              <a:rPr sz="1350" spc="-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350" spc="-150" dirty="0">
                <a:solidFill>
                  <a:srgbClr val="FFFFFF"/>
                </a:solidFill>
                <a:latin typeface="Arial"/>
                <a:cs typeface="Arial"/>
              </a:rPr>
              <a:t>Case </a:t>
            </a:r>
            <a:r>
              <a:rPr sz="1350" spc="5" dirty="0">
                <a:solidFill>
                  <a:srgbClr val="FFFFFF"/>
                </a:solidFill>
                <a:latin typeface="Arial"/>
                <a:cs typeface="Arial"/>
              </a:rPr>
              <a:t>“Priority” </a:t>
            </a:r>
            <a:r>
              <a:rPr sz="1350" spc="-45" dirty="0">
                <a:solidFill>
                  <a:srgbClr val="FFFFFF"/>
                </a:solidFill>
                <a:latin typeface="Arial"/>
                <a:cs typeface="Arial"/>
              </a:rPr>
              <a:t>level </a:t>
            </a:r>
            <a:r>
              <a:rPr sz="1350" spc="-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35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35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endParaRPr sz="1350">
              <a:latin typeface="Arial"/>
              <a:cs typeface="Arial"/>
            </a:endParaRPr>
          </a:p>
          <a:p>
            <a:pPr marL="966469">
              <a:lnSpc>
                <a:spcPts val="1535"/>
              </a:lnSpc>
            </a:pPr>
            <a:r>
              <a:rPr sz="1350" spc="-55" dirty="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sz="13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125" dirty="0">
                <a:solidFill>
                  <a:srgbClr val="FFFFFF"/>
                </a:solidFill>
                <a:latin typeface="Arial"/>
                <a:cs typeface="Arial"/>
              </a:rPr>
              <a:t>Case: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Times New Roman"/>
              <a:cs typeface="Times New Roman"/>
            </a:endParaRPr>
          </a:p>
          <a:p>
            <a:pPr marL="12065" marR="5080" indent="-635" algn="ctr">
              <a:lnSpc>
                <a:spcPct val="90000"/>
              </a:lnSpc>
            </a:pPr>
            <a:r>
              <a:rPr sz="1350" spc="-80" dirty="0">
                <a:solidFill>
                  <a:srgbClr val="FFFFFF"/>
                </a:solidFill>
                <a:latin typeface="Arial"/>
                <a:cs typeface="Arial"/>
              </a:rPr>
              <a:t>Select </a:t>
            </a:r>
            <a:r>
              <a:rPr sz="1350" spc="-45" dirty="0">
                <a:solidFill>
                  <a:srgbClr val="FFFFFF"/>
                </a:solidFill>
                <a:latin typeface="Arial"/>
                <a:cs typeface="Arial"/>
              </a:rPr>
              <a:t>Critical </a:t>
            </a:r>
            <a:r>
              <a:rPr sz="1350" spc="-95" dirty="0">
                <a:solidFill>
                  <a:srgbClr val="FFFFFF"/>
                </a:solidFill>
                <a:latin typeface="Arial"/>
                <a:cs typeface="Arial"/>
              </a:rPr>
              <a:t>issues </a:t>
            </a:r>
            <a:r>
              <a:rPr sz="1350" spc="-125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1350" spc="-10" dirty="0">
                <a:solidFill>
                  <a:srgbClr val="FFFFFF"/>
                </a:solidFill>
                <a:latin typeface="Arial"/>
                <a:cs typeface="Arial"/>
              </a:rPr>
              <a:t>“High” </a:t>
            </a:r>
            <a:r>
              <a:rPr sz="1350" spc="-6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350" spc="-110" dirty="0">
                <a:solidFill>
                  <a:srgbClr val="FFFFFF"/>
                </a:solidFill>
                <a:latin typeface="Arial"/>
                <a:cs typeface="Arial"/>
              </a:rPr>
              <a:t>save  </a:t>
            </a:r>
            <a:r>
              <a:rPr sz="1350" spc="-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350" spc="-90" dirty="0">
                <a:solidFill>
                  <a:srgbClr val="FFFFFF"/>
                </a:solidFill>
                <a:latin typeface="Arial"/>
                <a:cs typeface="Arial"/>
              </a:rPr>
              <a:t>page </a:t>
            </a:r>
            <a:r>
              <a:rPr sz="1350" spc="-20" dirty="0">
                <a:solidFill>
                  <a:srgbClr val="FFFFFF"/>
                </a:solidFill>
                <a:latin typeface="Arial"/>
                <a:cs typeface="Arial"/>
              </a:rPr>
              <a:t>after </a:t>
            </a:r>
            <a:r>
              <a:rPr sz="1350" spc="-40" dirty="0">
                <a:solidFill>
                  <a:srgbClr val="FFFFFF"/>
                </a:solidFill>
                <a:latin typeface="Arial"/>
                <a:cs typeface="Arial"/>
              </a:rPr>
              <a:t>completing </a:t>
            </a:r>
            <a:r>
              <a:rPr sz="1350" spc="-15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1350" spc="-20" dirty="0">
                <a:solidFill>
                  <a:srgbClr val="FFFFFF"/>
                </a:solidFill>
                <a:latin typeface="Arial"/>
                <a:cs typeface="Arial"/>
              </a:rPr>
              <a:t>information. </a:t>
            </a:r>
            <a:r>
              <a:rPr sz="1350" spc="-75" dirty="0">
                <a:solidFill>
                  <a:srgbClr val="FFFFFF"/>
                </a:solidFill>
                <a:latin typeface="Arial"/>
                <a:cs typeface="Arial"/>
              </a:rPr>
              <a:t>Then, </a:t>
            </a:r>
            <a:r>
              <a:rPr sz="1350" spc="-50" dirty="0">
                <a:solidFill>
                  <a:srgbClr val="FFFFFF"/>
                </a:solidFill>
                <a:latin typeface="Arial"/>
                <a:cs typeface="Arial"/>
              </a:rPr>
              <a:t>call </a:t>
            </a:r>
            <a:r>
              <a:rPr sz="1350" spc="-70" dirty="0">
                <a:solidFill>
                  <a:srgbClr val="FFFFFF"/>
                </a:solidFill>
                <a:latin typeface="Arial"/>
                <a:cs typeface="Arial"/>
              </a:rPr>
              <a:t>Customer </a:t>
            </a:r>
            <a:r>
              <a:rPr sz="1350" spc="-110" dirty="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sz="1350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5" dirty="0">
                <a:solidFill>
                  <a:srgbClr val="FFFFFF"/>
                </a:solidFill>
                <a:latin typeface="Arial"/>
                <a:cs typeface="Arial"/>
              </a:rPr>
              <a:t>for  further </a:t>
            </a:r>
            <a:r>
              <a:rPr sz="1350" spc="-45" dirty="0">
                <a:solidFill>
                  <a:srgbClr val="FFFFFF"/>
                </a:solidFill>
                <a:latin typeface="Arial"/>
                <a:cs typeface="Arial"/>
              </a:rPr>
              <a:t>review </a:t>
            </a:r>
            <a:r>
              <a:rPr sz="1350" spc="-6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350" spc="1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350" spc="-60" dirty="0">
                <a:solidFill>
                  <a:srgbClr val="FFFFFF"/>
                </a:solidFill>
                <a:latin typeface="Arial"/>
                <a:cs typeface="Arial"/>
              </a:rPr>
              <a:t>evaluate </a:t>
            </a:r>
            <a:r>
              <a:rPr sz="1350" spc="-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350" spc="-150" dirty="0">
                <a:solidFill>
                  <a:srgbClr val="FFFFFF"/>
                </a:solidFill>
                <a:latin typeface="Arial"/>
                <a:cs typeface="Arial"/>
              </a:rPr>
              <a:t>Case  </a:t>
            </a:r>
            <a:r>
              <a:rPr sz="1350" spc="-55" dirty="0">
                <a:solidFill>
                  <a:srgbClr val="FFFFFF"/>
                </a:solidFill>
                <a:latin typeface="Arial"/>
                <a:cs typeface="Arial"/>
              </a:rPr>
              <a:t>status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35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25" dirty="0">
                <a:solidFill>
                  <a:srgbClr val="FFFFFF"/>
                </a:solidFill>
                <a:latin typeface="Arial"/>
                <a:cs typeface="Arial"/>
              </a:rPr>
              <a:t>“Critical.”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84064" y="3192779"/>
            <a:ext cx="3617214" cy="10980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08320" y="3416808"/>
            <a:ext cx="3109722" cy="7338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85841" y="3170682"/>
            <a:ext cx="3616325" cy="1098550"/>
          </a:xfrm>
          <a:custGeom>
            <a:avLst/>
            <a:gdLst/>
            <a:ahLst/>
            <a:cxnLst/>
            <a:rect l="l" t="t" r="r" b="b"/>
            <a:pathLst>
              <a:path w="3616325" h="1098550">
                <a:moveTo>
                  <a:pt x="0" y="0"/>
                </a:moveTo>
                <a:lnTo>
                  <a:pt x="499618" y="489077"/>
                </a:lnTo>
                <a:lnTo>
                  <a:pt x="499618" y="1098042"/>
                </a:lnTo>
                <a:lnTo>
                  <a:pt x="3616198" y="1098042"/>
                </a:lnTo>
                <a:lnTo>
                  <a:pt x="3616198" y="228092"/>
                </a:lnTo>
                <a:lnTo>
                  <a:pt x="499618" y="228092"/>
                </a:lnTo>
                <a:lnTo>
                  <a:pt x="0" y="0"/>
                </a:lnTo>
                <a:close/>
              </a:path>
              <a:path w="3616325" h="1098550">
                <a:moveTo>
                  <a:pt x="3616198" y="54101"/>
                </a:moveTo>
                <a:lnTo>
                  <a:pt x="499618" y="54101"/>
                </a:lnTo>
                <a:lnTo>
                  <a:pt x="499618" y="228092"/>
                </a:lnTo>
                <a:lnTo>
                  <a:pt x="3616198" y="228092"/>
                </a:lnTo>
                <a:lnTo>
                  <a:pt x="3616198" y="54101"/>
                </a:lnTo>
                <a:close/>
              </a:path>
            </a:pathLst>
          </a:custGeom>
          <a:solidFill>
            <a:srgbClr val="4E50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701410" y="3425190"/>
            <a:ext cx="2886075" cy="60261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265"/>
              </a:spcBef>
            </a:pPr>
            <a:r>
              <a:rPr sz="1350" spc="-60" dirty="0">
                <a:solidFill>
                  <a:srgbClr val="FFFFFF"/>
                </a:solidFill>
                <a:latin typeface="Arial"/>
                <a:cs typeface="Arial"/>
              </a:rPr>
              <a:t>Provide </a:t>
            </a:r>
            <a:r>
              <a:rPr sz="1350" spc="-35" dirty="0">
                <a:solidFill>
                  <a:srgbClr val="FFFFFF"/>
                </a:solidFill>
                <a:latin typeface="Arial"/>
                <a:cs typeface="Arial"/>
              </a:rPr>
              <a:t>detailed </a:t>
            </a:r>
            <a:r>
              <a:rPr sz="1350" spc="-20" dirty="0">
                <a:solidFill>
                  <a:srgbClr val="FFFFFF"/>
                </a:solidFill>
                <a:latin typeface="Arial"/>
                <a:cs typeface="Arial"/>
              </a:rPr>
              <a:t>information </a:t>
            </a:r>
            <a:r>
              <a:rPr sz="1350" spc="-35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1350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65" dirty="0">
                <a:solidFill>
                  <a:srgbClr val="FFFFFF"/>
                </a:solidFill>
                <a:latin typeface="Arial"/>
                <a:cs typeface="Arial"/>
              </a:rPr>
              <a:t>helps  </a:t>
            </a:r>
            <a:r>
              <a:rPr sz="1350" spc="-95" dirty="0">
                <a:solidFill>
                  <a:srgbClr val="FFFFFF"/>
                </a:solidFill>
                <a:latin typeface="Arial"/>
                <a:cs typeface="Arial"/>
              </a:rPr>
              <a:t>us </a:t>
            </a:r>
            <a:r>
              <a:rPr sz="1350" spc="-20" dirty="0">
                <a:solidFill>
                  <a:srgbClr val="FFFFFF"/>
                </a:solidFill>
                <a:latin typeface="Arial"/>
                <a:cs typeface="Arial"/>
              </a:rPr>
              <a:t>route </a:t>
            </a:r>
            <a:r>
              <a:rPr sz="1350" spc="-35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350" spc="-90" dirty="0">
                <a:solidFill>
                  <a:srgbClr val="FFFFFF"/>
                </a:solidFill>
                <a:latin typeface="Arial"/>
                <a:cs typeface="Arial"/>
              </a:rPr>
              <a:t>Case/Request </a:t>
            </a:r>
            <a:r>
              <a:rPr sz="1350" spc="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350" spc="-15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1350" spc="-35" dirty="0">
                <a:solidFill>
                  <a:srgbClr val="FFFFFF"/>
                </a:solidFill>
                <a:latin typeface="Arial"/>
                <a:cs typeface="Arial"/>
              </a:rPr>
              <a:t>appropriate </a:t>
            </a:r>
            <a:r>
              <a:rPr sz="1350" spc="-30" dirty="0">
                <a:solidFill>
                  <a:srgbClr val="FFFFFF"/>
                </a:solidFill>
                <a:latin typeface="Arial"/>
                <a:cs typeface="Arial"/>
              </a:rPr>
              <a:t>product</a:t>
            </a:r>
            <a:r>
              <a:rPr sz="135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55" dirty="0">
                <a:solidFill>
                  <a:srgbClr val="FFFFFF"/>
                </a:solidFill>
                <a:latin typeface="Arial"/>
                <a:cs typeface="Arial"/>
              </a:rPr>
              <a:t>specialist</a:t>
            </a:r>
            <a:endParaRPr sz="13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88764" y="2180844"/>
            <a:ext cx="490855" cy="1812289"/>
          </a:xfrm>
          <a:custGeom>
            <a:avLst/>
            <a:gdLst/>
            <a:ahLst/>
            <a:cxnLst/>
            <a:rect l="l" t="t" r="r" b="b"/>
            <a:pathLst>
              <a:path w="490854" h="1812289">
                <a:moveTo>
                  <a:pt x="0" y="0"/>
                </a:moveTo>
                <a:lnTo>
                  <a:pt x="77553" y="2082"/>
                </a:lnTo>
                <a:lnTo>
                  <a:pt x="144908" y="7884"/>
                </a:lnTo>
                <a:lnTo>
                  <a:pt x="198022" y="16733"/>
                </a:lnTo>
                <a:lnTo>
                  <a:pt x="245363" y="40893"/>
                </a:lnTo>
                <a:lnTo>
                  <a:pt x="245363" y="865124"/>
                </a:lnTo>
                <a:lnTo>
                  <a:pt x="257872" y="878057"/>
                </a:lnTo>
                <a:lnTo>
                  <a:pt x="292705" y="889284"/>
                </a:lnTo>
                <a:lnTo>
                  <a:pt x="345819" y="898133"/>
                </a:lnTo>
                <a:lnTo>
                  <a:pt x="413174" y="903935"/>
                </a:lnTo>
                <a:lnTo>
                  <a:pt x="490727" y="906018"/>
                </a:lnTo>
                <a:lnTo>
                  <a:pt x="413174" y="908100"/>
                </a:lnTo>
                <a:lnTo>
                  <a:pt x="345819" y="913902"/>
                </a:lnTo>
                <a:lnTo>
                  <a:pt x="292705" y="922751"/>
                </a:lnTo>
                <a:lnTo>
                  <a:pt x="257872" y="933978"/>
                </a:lnTo>
                <a:lnTo>
                  <a:pt x="245363" y="946912"/>
                </a:lnTo>
                <a:lnTo>
                  <a:pt x="245363" y="1771142"/>
                </a:lnTo>
                <a:lnTo>
                  <a:pt x="232855" y="1784065"/>
                </a:lnTo>
                <a:lnTo>
                  <a:pt x="198022" y="1795291"/>
                </a:lnTo>
                <a:lnTo>
                  <a:pt x="144908" y="1804144"/>
                </a:lnTo>
                <a:lnTo>
                  <a:pt x="77553" y="1809950"/>
                </a:lnTo>
                <a:lnTo>
                  <a:pt x="0" y="1812036"/>
                </a:lnTo>
              </a:path>
            </a:pathLst>
          </a:custGeom>
          <a:ln w="12192">
            <a:solidFill>
              <a:srgbClr val="FF4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89176" y="1996439"/>
            <a:ext cx="1001394" cy="119380"/>
          </a:xfrm>
          <a:custGeom>
            <a:avLst/>
            <a:gdLst/>
            <a:ahLst/>
            <a:cxnLst/>
            <a:rect l="l" t="t" r="r" b="b"/>
            <a:pathLst>
              <a:path w="1001394" h="119380">
                <a:moveTo>
                  <a:pt x="0" y="118872"/>
                </a:moveTo>
                <a:lnTo>
                  <a:pt x="1001268" y="118872"/>
                </a:lnTo>
                <a:lnTo>
                  <a:pt x="1001268" y="0"/>
                </a:lnTo>
                <a:lnTo>
                  <a:pt x="0" y="0"/>
                </a:lnTo>
                <a:lnTo>
                  <a:pt x="0" y="1188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564251" y="767537"/>
            <a:ext cx="2587625" cy="39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latin typeface="Arial"/>
                <a:cs typeface="Arial"/>
              </a:rPr>
              <a:t>Visit </a:t>
            </a:r>
            <a:r>
              <a:rPr sz="1200" spc="-70" dirty="0">
                <a:latin typeface="Arial"/>
                <a:cs typeface="Arial"/>
              </a:rPr>
              <a:t>PureCloud </a:t>
            </a:r>
            <a:r>
              <a:rPr sz="1200" u="sng" spc="-75" dirty="0">
                <a:solidFill>
                  <a:srgbClr val="FF4F1F"/>
                </a:solidFill>
                <a:uFill>
                  <a:solidFill>
                    <a:srgbClr val="FF4F1F"/>
                  </a:solidFill>
                </a:uFill>
                <a:latin typeface="Arial"/>
                <a:cs typeface="Arial"/>
                <a:hlinkClick r:id="rId8"/>
              </a:rPr>
              <a:t>Service </a:t>
            </a:r>
            <a:r>
              <a:rPr sz="1200" u="sng" spc="-80" dirty="0">
                <a:solidFill>
                  <a:srgbClr val="FF4F1F"/>
                </a:solidFill>
                <a:uFill>
                  <a:solidFill>
                    <a:srgbClr val="FF4F1F"/>
                  </a:solidFill>
                </a:uFill>
                <a:latin typeface="Arial"/>
                <a:cs typeface="Arial"/>
                <a:hlinkClick r:id="rId8"/>
              </a:rPr>
              <a:t>Level</a:t>
            </a:r>
            <a:r>
              <a:rPr sz="1200" u="sng" spc="-130" dirty="0">
                <a:solidFill>
                  <a:srgbClr val="FF4F1F"/>
                </a:solidFill>
                <a:uFill>
                  <a:solidFill>
                    <a:srgbClr val="FF4F1F"/>
                  </a:solidFill>
                </a:uFill>
                <a:latin typeface="Arial"/>
                <a:cs typeface="Arial"/>
                <a:hlinkClick r:id="rId8"/>
              </a:rPr>
              <a:t> </a:t>
            </a:r>
            <a:r>
              <a:rPr sz="1200" u="sng" spc="-55" dirty="0">
                <a:solidFill>
                  <a:srgbClr val="FF4F1F"/>
                </a:solidFill>
                <a:uFill>
                  <a:solidFill>
                    <a:srgbClr val="FF4F1F"/>
                  </a:solidFill>
                </a:uFill>
                <a:latin typeface="Arial"/>
                <a:cs typeface="Arial"/>
                <a:hlinkClick r:id="rId8"/>
              </a:rPr>
              <a:t>Agreements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Arial"/>
                <a:cs typeface="Arial"/>
              </a:rPr>
              <a:t>for </a:t>
            </a:r>
            <a:r>
              <a:rPr sz="1200" spc="-135" dirty="0">
                <a:latin typeface="Arial"/>
                <a:cs typeface="Arial"/>
              </a:rPr>
              <a:t>Case </a:t>
            </a:r>
            <a:r>
              <a:rPr sz="1200" spc="-20" dirty="0">
                <a:latin typeface="Arial"/>
                <a:cs typeface="Arial"/>
              </a:rPr>
              <a:t>Priority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Definitions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35"/>
              </a:lnSpc>
            </a:pPr>
            <a:r>
              <a:rPr spc="-45" dirty="0"/>
              <a:t>Genesys </a:t>
            </a:r>
            <a:r>
              <a:rPr spc="-10" dirty="0"/>
              <a:t>confidential </a:t>
            </a:r>
            <a:r>
              <a:rPr spc="-20" dirty="0"/>
              <a:t>and </a:t>
            </a:r>
            <a:r>
              <a:rPr spc="-5" dirty="0"/>
              <a:t>proprietary information.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5" dirty="0"/>
              <a:t>Unauthorized </a:t>
            </a:r>
            <a:r>
              <a:rPr spc="-20" dirty="0"/>
              <a:t>disclosure </a:t>
            </a:r>
            <a:r>
              <a:rPr spc="-25" dirty="0"/>
              <a:t>is</a:t>
            </a:r>
            <a:r>
              <a:rPr spc="-60" dirty="0"/>
              <a:t> </a:t>
            </a:r>
            <a:r>
              <a:rPr spc="-5" dirty="0"/>
              <a:t>prohibited.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815"/>
              </a:lnSpc>
            </a:pPr>
            <a:fld id="{81D60167-4931-47E6-BA6A-407CBD079E47}" type="slidenum">
              <a:rPr spc="-35" dirty="0"/>
              <a:t>12</a:t>
            </a:fld>
            <a:endParaRPr spc="-3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200" y="242442"/>
            <a:ext cx="61683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My</a:t>
            </a:r>
            <a:r>
              <a:rPr spc="-350" dirty="0"/>
              <a:t> </a:t>
            </a:r>
            <a:r>
              <a:rPr spc="-135" dirty="0"/>
              <a:t>Support:</a:t>
            </a:r>
            <a:r>
              <a:rPr spc="-365" dirty="0"/>
              <a:t> </a:t>
            </a:r>
            <a:r>
              <a:rPr spc="-110" dirty="0">
                <a:solidFill>
                  <a:srgbClr val="4E5053"/>
                </a:solidFill>
              </a:rPr>
              <a:t>Managing</a:t>
            </a:r>
            <a:r>
              <a:rPr spc="-350" dirty="0">
                <a:solidFill>
                  <a:srgbClr val="4E5053"/>
                </a:solidFill>
              </a:rPr>
              <a:t> </a:t>
            </a:r>
            <a:r>
              <a:rPr spc="-135" dirty="0">
                <a:solidFill>
                  <a:srgbClr val="4E5053"/>
                </a:solidFill>
              </a:rPr>
              <a:t>Your</a:t>
            </a:r>
            <a:r>
              <a:rPr spc="-360" dirty="0">
                <a:solidFill>
                  <a:srgbClr val="4E5053"/>
                </a:solidFill>
              </a:rPr>
              <a:t> </a:t>
            </a:r>
            <a:r>
              <a:rPr spc="-114" dirty="0">
                <a:solidFill>
                  <a:srgbClr val="4E5053"/>
                </a:solidFill>
              </a:rPr>
              <a:t>Support</a:t>
            </a:r>
            <a:r>
              <a:rPr spc="-360" dirty="0">
                <a:solidFill>
                  <a:srgbClr val="4E5053"/>
                </a:solidFill>
              </a:rPr>
              <a:t> </a:t>
            </a:r>
            <a:r>
              <a:rPr spc="-160" dirty="0">
                <a:solidFill>
                  <a:srgbClr val="4E5053"/>
                </a:solidFill>
              </a:rPr>
              <a:t>Cases</a:t>
            </a:r>
          </a:p>
        </p:txBody>
      </p:sp>
      <p:sp>
        <p:nvSpPr>
          <p:cNvPr id="3" name="object 3"/>
          <p:cNvSpPr/>
          <p:nvPr/>
        </p:nvSpPr>
        <p:spPr>
          <a:xfrm>
            <a:off x="353568" y="711708"/>
            <a:ext cx="5506212" cy="3787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8995" y="707136"/>
            <a:ext cx="5515610" cy="3796665"/>
          </a:xfrm>
          <a:custGeom>
            <a:avLst/>
            <a:gdLst/>
            <a:ahLst/>
            <a:cxnLst/>
            <a:rect l="l" t="t" r="r" b="b"/>
            <a:pathLst>
              <a:path w="5515610" h="3796665">
                <a:moveTo>
                  <a:pt x="0" y="3796284"/>
                </a:moveTo>
                <a:lnTo>
                  <a:pt x="5515356" y="3796284"/>
                </a:lnTo>
                <a:lnTo>
                  <a:pt x="5515356" y="0"/>
                </a:lnTo>
                <a:lnTo>
                  <a:pt x="0" y="0"/>
                </a:lnTo>
                <a:lnTo>
                  <a:pt x="0" y="3796284"/>
                </a:lnTo>
                <a:close/>
              </a:path>
            </a:pathLst>
          </a:custGeom>
          <a:ln w="9143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7947" y="848867"/>
            <a:ext cx="539750" cy="127000"/>
          </a:xfrm>
          <a:custGeom>
            <a:avLst/>
            <a:gdLst/>
            <a:ahLst/>
            <a:cxnLst/>
            <a:rect l="l" t="t" r="r" b="b"/>
            <a:pathLst>
              <a:path w="539750" h="127000">
                <a:moveTo>
                  <a:pt x="0" y="126491"/>
                </a:moveTo>
                <a:lnTo>
                  <a:pt x="539496" y="126491"/>
                </a:lnTo>
                <a:lnTo>
                  <a:pt x="539496" y="0"/>
                </a:lnTo>
                <a:lnTo>
                  <a:pt x="0" y="0"/>
                </a:lnTo>
                <a:lnTo>
                  <a:pt x="0" y="1264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7284" y="2665476"/>
            <a:ext cx="802385" cy="1897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3286" y="2658617"/>
            <a:ext cx="772795" cy="160020"/>
          </a:xfrm>
          <a:custGeom>
            <a:avLst/>
            <a:gdLst/>
            <a:ahLst/>
            <a:cxnLst/>
            <a:rect l="l" t="t" r="r" b="b"/>
            <a:pathLst>
              <a:path w="772794" h="160019">
                <a:moveTo>
                  <a:pt x="0" y="79120"/>
                </a:moveTo>
                <a:lnTo>
                  <a:pt x="6215" y="48327"/>
                </a:lnTo>
                <a:lnTo>
                  <a:pt x="23164" y="23177"/>
                </a:lnTo>
                <a:lnTo>
                  <a:pt x="48306" y="6219"/>
                </a:lnTo>
                <a:lnTo>
                  <a:pt x="79095" y="0"/>
                </a:lnTo>
                <a:lnTo>
                  <a:pt x="693572" y="0"/>
                </a:lnTo>
                <a:lnTo>
                  <a:pt x="724361" y="6219"/>
                </a:lnTo>
                <a:lnTo>
                  <a:pt x="749503" y="23177"/>
                </a:lnTo>
                <a:lnTo>
                  <a:pt x="766452" y="48327"/>
                </a:lnTo>
                <a:lnTo>
                  <a:pt x="772668" y="79120"/>
                </a:lnTo>
                <a:lnTo>
                  <a:pt x="772668" y="80899"/>
                </a:lnTo>
                <a:lnTo>
                  <a:pt x="766452" y="111692"/>
                </a:lnTo>
                <a:lnTo>
                  <a:pt x="749503" y="136842"/>
                </a:lnTo>
                <a:lnTo>
                  <a:pt x="724361" y="153800"/>
                </a:lnTo>
                <a:lnTo>
                  <a:pt x="693572" y="160019"/>
                </a:lnTo>
                <a:lnTo>
                  <a:pt x="79095" y="160019"/>
                </a:lnTo>
                <a:lnTo>
                  <a:pt x="48306" y="153800"/>
                </a:lnTo>
                <a:lnTo>
                  <a:pt x="23164" y="136842"/>
                </a:lnTo>
                <a:lnTo>
                  <a:pt x="6215" y="111692"/>
                </a:lnTo>
                <a:lnTo>
                  <a:pt x="0" y="80899"/>
                </a:lnTo>
                <a:lnTo>
                  <a:pt x="0" y="79120"/>
                </a:lnTo>
                <a:close/>
              </a:path>
            </a:pathLst>
          </a:custGeom>
          <a:ln w="28956">
            <a:solidFill>
              <a:srgbClr val="FF4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1724" y="1952244"/>
            <a:ext cx="802386" cy="1897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17725" y="1945385"/>
            <a:ext cx="772795" cy="160020"/>
          </a:xfrm>
          <a:custGeom>
            <a:avLst/>
            <a:gdLst/>
            <a:ahLst/>
            <a:cxnLst/>
            <a:rect l="l" t="t" r="r" b="b"/>
            <a:pathLst>
              <a:path w="772794" h="160019">
                <a:moveTo>
                  <a:pt x="0" y="79120"/>
                </a:moveTo>
                <a:lnTo>
                  <a:pt x="6219" y="48327"/>
                </a:lnTo>
                <a:lnTo>
                  <a:pt x="23177" y="23177"/>
                </a:lnTo>
                <a:lnTo>
                  <a:pt x="48327" y="6219"/>
                </a:lnTo>
                <a:lnTo>
                  <a:pt x="79121" y="0"/>
                </a:lnTo>
                <a:lnTo>
                  <a:pt x="693547" y="0"/>
                </a:lnTo>
                <a:lnTo>
                  <a:pt x="724340" y="6219"/>
                </a:lnTo>
                <a:lnTo>
                  <a:pt x="749490" y="23177"/>
                </a:lnTo>
                <a:lnTo>
                  <a:pt x="766448" y="48327"/>
                </a:lnTo>
                <a:lnTo>
                  <a:pt x="772668" y="79120"/>
                </a:lnTo>
                <a:lnTo>
                  <a:pt x="772668" y="80899"/>
                </a:lnTo>
                <a:lnTo>
                  <a:pt x="766448" y="111692"/>
                </a:lnTo>
                <a:lnTo>
                  <a:pt x="749490" y="136842"/>
                </a:lnTo>
                <a:lnTo>
                  <a:pt x="724340" y="153800"/>
                </a:lnTo>
                <a:lnTo>
                  <a:pt x="693547" y="160019"/>
                </a:lnTo>
                <a:lnTo>
                  <a:pt x="79121" y="160019"/>
                </a:lnTo>
                <a:lnTo>
                  <a:pt x="48327" y="153800"/>
                </a:lnTo>
                <a:lnTo>
                  <a:pt x="23177" y="136842"/>
                </a:lnTo>
                <a:lnTo>
                  <a:pt x="6219" y="111692"/>
                </a:lnTo>
                <a:lnTo>
                  <a:pt x="0" y="80899"/>
                </a:lnTo>
                <a:lnTo>
                  <a:pt x="0" y="79120"/>
                </a:lnTo>
                <a:close/>
              </a:path>
            </a:pathLst>
          </a:custGeom>
          <a:ln w="28956">
            <a:solidFill>
              <a:srgbClr val="FF4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79391" y="1537716"/>
            <a:ext cx="1321308" cy="2400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35935" y="1495044"/>
            <a:ext cx="6290310" cy="11041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80276" y="1780032"/>
            <a:ext cx="1924050" cy="5661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36825" y="1473708"/>
            <a:ext cx="6290310" cy="1103630"/>
          </a:xfrm>
          <a:custGeom>
            <a:avLst/>
            <a:gdLst/>
            <a:ahLst/>
            <a:cxnLst/>
            <a:rect l="l" t="t" r="r" b="b"/>
            <a:pathLst>
              <a:path w="6290309" h="1103630">
                <a:moveTo>
                  <a:pt x="0" y="565022"/>
                </a:moveTo>
                <a:lnTo>
                  <a:pt x="4124579" y="919479"/>
                </a:lnTo>
                <a:lnTo>
                  <a:pt x="4124579" y="1103375"/>
                </a:lnTo>
                <a:lnTo>
                  <a:pt x="6290183" y="1103375"/>
                </a:lnTo>
                <a:lnTo>
                  <a:pt x="6290183" y="643635"/>
                </a:lnTo>
                <a:lnTo>
                  <a:pt x="4124579" y="643635"/>
                </a:lnTo>
                <a:lnTo>
                  <a:pt x="0" y="565022"/>
                </a:lnTo>
                <a:close/>
              </a:path>
              <a:path w="6290309" h="1103630">
                <a:moveTo>
                  <a:pt x="6290183" y="0"/>
                </a:moveTo>
                <a:lnTo>
                  <a:pt x="4124579" y="0"/>
                </a:lnTo>
                <a:lnTo>
                  <a:pt x="4124579" y="643635"/>
                </a:lnTo>
                <a:lnTo>
                  <a:pt x="6290183" y="643635"/>
                </a:lnTo>
                <a:lnTo>
                  <a:pt x="6290183" y="0"/>
                </a:lnTo>
                <a:close/>
              </a:path>
            </a:pathLst>
          </a:custGeom>
          <a:solidFill>
            <a:srgbClr val="4E50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877304" y="1787093"/>
            <a:ext cx="1734185" cy="4324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595"/>
              </a:lnSpc>
              <a:spcBef>
                <a:spcPts val="105"/>
              </a:spcBef>
            </a:pPr>
            <a:r>
              <a:rPr sz="1400" spc="-85" dirty="0">
                <a:solidFill>
                  <a:srgbClr val="FFFFFF"/>
                </a:solidFill>
                <a:latin typeface="Arial"/>
                <a:cs typeface="Arial"/>
              </a:rPr>
              <a:t>Select 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Manage </a:t>
            </a:r>
            <a:r>
              <a:rPr sz="1400" spc="-155" dirty="0">
                <a:solidFill>
                  <a:srgbClr val="FFFFFF"/>
                </a:solidFill>
                <a:latin typeface="Arial"/>
                <a:cs typeface="Arial"/>
              </a:rPr>
              <a:t>Cases</a:t>
            </a:r>
            <a:r>
              <a:rPr sz="1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595"/>
              </a:lnSpc>
            </a:pP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click 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14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55" dirty="0">
                <a:solidFill>
                  <a:srgbClr val="FFFFFF"/>
                </a:solidFill>
                <a:latin typeface="Arial"/>
                <a:cs typeface="Arial"/>
              </a:rPr>
              <a:t>Cases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35"/>
              </a:lnSpc>
            </a:pPr>
            <a:r>
              <a:rPr spc="-45" dirty="0"/>
              <a:t>Genesys </a:t>
            </a:r>
            <a:r>
              <a:rPr spc="-10" dirty="0"/>
              <a:t>confidential </a:t>
            </a:r>
            <a:r>
              <a:rPr spc="-20" dirty="0"/>
              <a:t>and </a:t>
            </a:r>
            <a:r>
              <a:rPr spc="-5" dirty="0"/>
              <a:t>proprietary information.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5" dirty="0"/>
              <a:t>Unauthorized </a:t>
            </a:r>
            <a:r>
              <a:rPr spc="-20" dirty="0"/>
              <a:t>disclosure </a:t>
            </a:r>
            <a:r>
              <a:rPr spc="-25" dirty="0"/>
              <a:t>is</a:t>
            </a:r>
            <a:r>
              <a:rPr spc="-60" dirty="0"/>
              <a:t> </a:t>
            </a:r>
            <a:r>
              <a:rPr spc="-5" dirty="0"/>
              <a:t>prohibited.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815"/>
              </a:lnSpc>
            </a:pPr>
            <a:fld id="{81D60167-4931-47E6-BA6A-407CBD079E47}" type="slidenum">
              <a:rPr spc="-35" dirty="0"/>
              <a:t>13</a:t>
            </a:fld>
            <a:endParaRPr spc="-3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200" y="242442"/>
            <a:ext cx="61683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My</a:t>
            </a:r>
            <a:r>
              <a:rPr spc="-350" dirty="0"/>
              <a:t> </a:t>
            </a:r>
            <a:r>
              <a:rPr spc="-135" dirty="0"/>
              <a:t>Support:</a:t>
            </a:r>
            <a:r>
              <a:rPr spc="-365" dirty="0"/>
              <a:t> </a:t>
            </a:r>
            <a:r>
              <a:rPr spc="-110" dirty="0">
                <a:solidFill>
                  <a:srgbClr val="4E5053"/>
                </a:solidFill>
              </a:rPr>
              <a:t>Managing</a:t>
            </a:r>
            <a:r>
              <a:rPr spc="-350" dirty="0">
                <a:solidFill>
                  <a:srgbClr val="4E5053"/>
                </a:solidFill>
              </a:rPr>
              <a:t> </a:t>
            </a:r>
            <a:r>
              <a:rPr spc="-135" dirty="0">
                <a:solidFill>
                  <a:srgbClr val="4E5053"/>
                </a:solidFill>
              </a:rPr>
              <a:t>Your</a:t>
            </a:r>
            <a:r>
              <a:rPr spc="-360" dirty="0">
                <a:solidFill>
                  <a:srgbClr val="4E5053"/>
                </a:solidFill>
              </a:rPr>
              <a:t> </a:t>
            </a:r>
            <a:r>
              <a:rPr spc="-114" dirty="0">
                <a:solidFill>
                  <a:srgbClr val="4E5053"/>
                </a:solidFill>
              </a:rPr>
              <a:t>Support</a:t>
            </a:r>
            <a:r>
              <a:rPr spc="-360" dirty="0">
                <a:solidFill>
                  <a:srgbClr val="4E5053"/>
                </a:solidFill>
              </a:rPr>
              <a:t> </a:t>
            </a:r>
            <a:r>
              <a:rPr spc="-160" dirty="0">
                <a:solidFill>
                  <a:srgbClr val="4E5053"/>
                </a:solidFill>
              </a:rPr>
              <a:t>Cases</a:t>
            </a:r>
          </a:p>
        </p:txBody>
      </p:sp>
      <p:sp>
        <p:nvSpPr>
          <p:cNvPr id="3" name="object 3"/>
          <p:cNvSpPr/>
          <p:nvPr/>
        </p:nvSpPr>
        <p:spPr>
          <a:xfrm>
            <a:off x="377952" y="739140"/>
            <a:ext cx="5457444" cy="3842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3379" y="734568"/>
            <a:ext cx="5466715" cy="3851275"/>
          </a:xfrm>
          <a:custGeom>
            <a:avLst/>
            <a:gdLst/>
            <a:ahLst/>
            <a:cxnLst/>
            <a:rect l="l" t="t" r="r" b="b"/>
            <a:pathLst>
              <a:path w="5466715" h="3851275">
                <a:moveTo>
                  <a:pt x="0" y="3851148"/>
                </a:moveTo>
                <a:lnTo>
                  <a:pt x="5466588" y="3851148"/>
                </a:lnTo>
                <a:lnTo>
                  <a:pt x="5466588" y="0"/>
                </a:lnTo>
                <a:lnTo>
                  <a:pt x="0" y="0"/>
                </a:lnTo>
                <a:lnTo>
                  <a:pt x="0" y="3851148"/>
                </a:lnTo>
                <a:close/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8323" y="853439"/>
            <a:ext cx="508000" cy="113030"/>
          </a:xfrm>
          <a:custGeom>
            <a:avLst/>
            <a:gdLst/>
            <a:ahLst/>
            <a:cxnLst/>
            <a:rect l="l" t="t" r="r" b="b"/>
            <a:pathLst>
              <a:path w="508000" h="113030">
                <a:moveTo>
                  <a:pt x="0" y="112775"/>
                </a:moveTo>
                <a:lnTo>
                  <a:pt x="507491" y="112775"/>
                </a:lnTo>
                <a:lnTo>
                  <a:pt x="507491" y="0"/>
                </a:lnTo>
                <a:lnTo>
                  <a:pt x="0" y="0"/>
                </a:lnTo>
                <a:lnTo>
                  <a:pt x="0" y="1127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7659" y="2712720"/>
            <a:ext cx="802386" cy="1897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3661" y="2705861"/>
            <a:ext cx="772795" cy="160020"/>
          </a:xfrm>
          <a:custGeom>
            <a:avLst/>
            <a:gdLst/>
            <a:ahLst/>
            <a:cxnLst/>
            <a:rect l="l" t="t" r="r" b="b"/>
            <a:pathLst>
              <a:path w="772794" h="160019">
                <a:moveTo>
                  <a:pt x="0" y="79120"/>
                </a:moveTo>
                <a:lnTo>
                  <a:pt x="6215" y="48327"/>
                </a:lnTo>
                <a:lnTo>
                  <a:pt x="23164" y="23177"/>
                </a:lnTo>
                <a:lnTo>
                  <a:pt x="48306" y="6219"/>
                </a:lnTo>
                <a:lnTo>
                  <a:pt x="79095" y="0"/>
                </a:lnTo>
                <a:lnTo>
                  <a:pt x="693572" y="0"/>
                </a:lnTo>
                <a:lnTo>
                  <a:pt x="724361" y="6219"/>
                </a:lnTo>
                <a:lnTo>
                  <a:pt x="749503" y="23177"/>
                </a:lnTo>
                <a:lnTo>
                  <a:pt x="766452" y="48327"/>
                </a:lnTo>
                <a:lnTo>
                  <a:pt x="772668" y="79120"/>
                </a:lnTo>
                <a:lnTo>
                  <a:pt x="772668" y="80899"/>
                </a:lnTo>
                <a:lnTo>
                  <a:pt x="766452" y="111692"/>
                </a:lnTo>
                <a:lnTo>
                  <a:pt x="749503" y="136842"/>
                </a:lnTo>
                <a:lnTo>
                  <a:pt x="724361" y="153800"/>
                </a:lnTo>
                <a:lnTo>
                  <a:pt x="693572" y="160019"/>
                </a:lnTo>
                <a:lnTo>
                  <a:pt x="79095" y="160019"/>
                </a:lnTo>
                <a:lnTo>
                  <a:pt x="48306" y="153800"/>
                </a:lnTo>
                <a:lnTo>
                  <a:pt x="23164" y="136842"/>
                </a:lnTo>
                <a:lnTo>
                  <a:pt x="6215" y="111692"/>
                </a:lnTo>
                <a:lnTo>
                  <a:pt x="0" y="80899"/>
                </a:lnTo>
                <a:lnTo>
                  <a:pt x="0" y="79120"/>
                </a:lnTo>
                <a:close/>
              </a:path>
            </a:pathLst>
          </a:custGeom>
          <a:ln w="28956">
            <a:solidFill>
              <a:srgbClr val="FF4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37503" y="1075944"/>
            <a:ext cx="2215133" cy="10447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00800" y="1115567"/>
            <a:ext cx="1796033" cy="9730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39535" y="1054608"/>
            <a:ext cx="2214245" cy="1043940"/>
          </a:xfrm>
          <a:custGeom>
            <a:avLst/>
            <a:gdLst/>
            <a:ahLst/>
            <a:cxnLst/>
            <a:rect l="l" t="t" r="r" b="b"/>
            <a:pathLst>
              <a:path w="2214245" h="1043939">
                <a:moveTo>
                  <a:pt x="2213864" y="0"/>
                </a:moveTo>
                <a:lnTo>
                  <a:pt x="467360" y="0"/>
                </a:lnTo>
                <a:lnTo>
                  <a:pt x="467360" y="608964"/>
                </a:lnTo>
                <a:lnTo>
                  <a:pt x="0" y="721867"/>
                </a:lnTo>
                <a:lnTo>
                  <a:pt x="467360" y="869949"/>
                </a:lnTo>
                <a:lnTo>
                  <a:pt x="467360" y="1043939"/>
                </a:lnTo>
                <a:lnTo>
                  <a:pt x="2213864" y="1043939"/>
                </a:lnTo>
                <a:lnTo>
                  <a:pt x="2213864" y="0"/>
                </a:lnTo>
                <a:close/>
              </a:path>
            </a:pathLst>
          </a:custGeom>
          <a:solidFill>
            <a:srgbClr val="4E50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497828" y="1122680"/>
            <a:ext cx="1565275" cy="86614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065" marR="5080" algn="ctr">
              <a:lnSpc>
                <a:spcPts val="1510"/>
              </a:lnSpc>
              <a:spcBef>
                <a:spcPts val="295"/>
              </a:spcBef>
            </a:pP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Export 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sz="1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55" dirty="0">
                <a:solidFill>
                  <a:srgbClr val="FFFFFF"/>
                </a:solidFill>
                <a:latin typeface="Arial"/>
                <a:cs typeface="Arial"/>
              </a:rPr>
              <a:t>Cases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into 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1400" spc="-114" dirty="0">
                <a:solidFill>
                  <a:srgbClr val="FFFFFF"/>
                </a:solidFill>
                <a:latin typeface="Arial"/>
                <a:cs typeface="Arial"/>
              </a:rPr>
              <a:t>Excel</a:t>
            </a:r>
            <a:r>
              <a:rPr sz="14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file</a:t>
            </a:r>
            <a:endParaRPr sz="1400">
              <a:latin typeface="Arial"/>
              <a:cs typeface="Arial"/>
            </a:endParaRPr>
          </a:p>
          <a:p>
            <a:pPr marL="13970" marR="5080" algn="ctr">
              <a:lnSpc>
                <a:spcPct val="90000"/>
              </a:lnSpc>
            </a:pPr>
            <a:r>
              <a:rPr sz="1050" i="1" spc="-65" dirty="0">
                <a:solidFill>
                  <a:srgbClr val="FFFFFF"/>
                </a:solidFill>
                <a:latin typeface="Trebuchet MS"/>
                <a:cs typeface="Trebuchet MS"/>
              </a:rPr>
              <a:t>(note: </a:t>
            </a:r>
            <a:r>
              <a:rPr sz="1050" i="1" spc="-80" dirty="0">
                <a:solidFill>
                  <a:srgbClr val="FFFFFF"/>
                </a:solidFill>
                <a:latin typeface="Trebuchet MS"/>
                <a:cs typeface="Trebuchet MS"/>
              </a:rPr>
              <a:t>will </a:t>
            </a:r>
            <a:r>
              <a:rPr sz="1050" i="1" spc="-65" dirty="0">
                <a:solidFill>
                  <a:srgbClr val="FFFFFF"/>
                </a:solidFill>
                <a:latin typeface="Trebuchet MS"/>
                <a:cs typeface="Trebuchet MS"/>
              </a:rPr>
              <a:t>export </a:t>
            </a:r>
            <a:r>
              <a:rPr sz="1050" i="1" spc="-7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050" i="1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50" i="1" spc="-80" dirty="0">
                <a:solidFill>
                  <a:srgbClr val="FFFFFF"/>
                </a:solidFill>
                <a:latin typeface="Trebuchet MS"/>
                <a:cs typeface="Trebuchet MS"/>
              </a:rPr>
              <a:t>filtered  </a:t>
            </a:r>
            <a:r>
              <a:rPr sz="1050" i="1" spc="-45" dirty="0">
                <a:solidFill>
                  <a:srgbClr val="FFFFFF"/>
                </a:solidFill>
                <a:latin typeface="Trebuchet MS"/>
                <a:cs typeface="Trebuchet MS"/>
              </a:rPr>
              <a:t>Case </a:t>
            </a:r>
            <a:r>
              <a:rPr sz="1050" i="1" spc="-55" dirty="0">
                <a:solidFill>
                  <a:srgbClr val="FFFFFF"/>
                </a:solidFill>
                <a:latin typeface="Trebuchet MS"/>
                <a:cs typeface="Trebuchet MS"/>
              </a:rPr>
              <a:t>view </a:t>
            </a:r>
            <a:r>
              <a:rPr sz="1050" i="1" spc="-15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1050" i="1" spc="-45" dirty="0">
                <a:solidFill>
                  <a:srgbClr val="FFFFFF"/>
                </a:solidFill>
                <a:latin typeface="Trebuchet MS"/>
                <a:cs typeface="Trebuchet MS"/>
              </a:rPr>
              <a:t>seen </a:t>
            </a:r>
            <a:r>
              <a:rPr sz="1050" i="1" spc="-30" dirty="0">
                <a:solidFill>
                  <a:srgbClr val="FFFFFF"/>
                </a:solidFill>
                <a:latin typeface="Trebuchet MS"/>
                <a:cs typeface="Trebuchet MS"/>
              </a:rPr>
              <a:t>on </a:t>
            </a:r>
            <a:r>
              <a:rPr sz="1050" i="1" spc="-50" dirty="0">
                <a:solidFill>
                  <a:srgbClr val="FFFFFF"/>
                </a:solidFill>
                <a:latin typeface="Trebuchet MS"/>
                <a:cs typeface="Trebuchet MS"/>
              </a:rPr>
              <a:t>your  </a:t>
            </a:r>
            <a:r>
              <a:rPr sz="1050" i="1" spc="-55" dirty="0">
                <a:solidFill>
                  <a:srgbClr val="FFFFFF"/>
                </a:solidFill>
                <a:latin typeface="Trebuchet MS"/>
                <a:cs typeface="Trebuchet MS"/>
              </a:rPr>
              <a:t>screen)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00527" y="2311907"/>
            <a:ext cx="4353306" cy="21678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57115" y="2833116"/>
            <a:ext cx="2734817" cy="15262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01417" y="2290191"/>
            <a:ext cx="4353560" cy="2167890"/>
          </a:xfrm>
          <a:custGeom>
            <a:avLst/>
            <a:gdLst/>
            <a:ahLst/>
            <a:cxnLst/>
            <a:rect l="l" t="t" r="r" b="b"/>
            <a:pathLst>
              <a:path w="4353559" h="2167890">
                <a:moveTo>
                  <a:pt x="0" y="0"/>
                </a:moveTo>
                <a:lnTo>
                  <a:pt x="1655698" y="1119377"/>
                </a:lnTo>
                <a:lnTo>
                  <a:pt x="1655698" y="2167509"/>
                </a:lnTo>
                <a:lnTo>
                  <a:pt x="4353179" y="2167509"/>
                </a:lnTo>
                <a:lnTo>
                  <a:pt x="4353179" y="670178"/>
                </a:lnTo>
                <a:lnTo>
                  <a:pt x="1655698" y="670178"/>
                </a:lnTo>
                <a:lnTo>
                  <a:pt x="0" y="0"/>
                </a:lnTo>
                <a:close/>
              </a:path>
              <a:path w="4353559" h="2167890">
                <a:moveTo>
                  <a:pt x="4353179" y="370713"/>
                </a:moveTo>
                <a:lnTo>
                  <a:pt x="1655698" y="370713"/>
                </a:lnTo>
                <a:lnTo>
                  <a:pt x="1655698" y="670178"/>
                </a:lnTo>
                <a:lnTo>
                  <a:pt x="4353179" y="670178"/>
                </a:lnTo>
                <a:lnTo>
                  <a:pt x="4353179" y="370713"/>
                </a:lnTo>
                <a:close/>
              </a:path>
            </a:pathLst>
          </a:custGeom>
          <a:solidFill>
            <a:srgbClr val="4E50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453254" y="2841752"/>
            <a:ext cx="2505710" cy="1391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4825">
              <a:lnSpc>
                <a:spcPct val="100000"/>
              </a:lnSpc>
              <a:spcBef>
                <a:spcPts val="100"/>
              </a:spcBef>
            </a:pP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Filter 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400" spc="-155" dirty="0">
                <a:solidFill>
                  <a:srgbClr val="FFFFFF"/>
                </a:solidFill>
                <a:latin typeface="Arial"/>
                <a:cs typeface="Arial"/>
              </a:rPr>
              <a:t>Case</a:t>
            </a:r>
            <a:r>
              <a:rPr sz="1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view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 marR="5080" algn="ctr">
              <a:lnSpc>
                <a:spcPts val="1510"/>
              </a:lnSpc>
            </a:pP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My </a:t>
            </a:r>
            <a:r>
              <a:rPr sz="1400" spc="-155" dirty="0">
                <a:solidFill>
                  <a:srgbClr val="FFFFFF"/>
                </a:solidFill>
                <a:latin typeface="Arial"/>
                <a:cs typeface="Arial"/>
              </a:rPr>
              <a:t>Cases 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provides </a:t>
            </a:r>
            <a:r>
              <a:rPr sz="1400" spc="-1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view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55" dirty="0">
                <a:solidFill>
                  <a:srgbClr val="FFFFFF"/>
                </a:solidFill>
                <a:latin typeface="Arial"/>
                <a:cs typeface="Arial"/>
              </a:rPr>
              <a:t>Cases  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1400" spc="-9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submitted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Times New Roman"/>
              <a:cs typeface="Times New Roman"/>
            </a:endParaRPr>
          </a:p>
          <a:p>
            <a:pPr marL="20320" marR="10160" indent="-2540" algn="ctr">
              <a:lnSpc>
                <a:spcPts val="1510"/>
              </a:lnSpc>
            </a:pP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sz="1400" spc="-155" dirty="0">
                <a:solidFill>
                  <a:srgbClr val="FFFFFF"/>
                </a:solidFill>
                <a:latin typeface="Arial"/>
                <a:cs typeface="Arial"/>
              </a:rPr>
              <a:t>Cases 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provides </a:t>
            </a:r>
            <a:r>
              <a:rPr sz="1400" spc="-1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view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all  </a:t>
            </a:r>
            <a:r>
              <a:rPr sz="1400" spc="-155" dirty="0">
                <a:solidFill>
                  <a:srgbClr val="FFFFFF"/>
                </a:solidFill>
                <a:latin typeface="Arial"/>
                <a:cs typeface="Arial"/>
              </a:rPr>
              <a:t>Cases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submitted 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company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428488" y="1674876"/>
            <a:ext cx="345186" cy="2994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44490" y="1668017"/>
            <a:ext cx="315595" cy="269875"/>
          </a:xfrm>
          <a:custGeom>
            <a:avLst/>
            <a:gdLst/>
            <a:ahLst/>
            <a:cxnLst/>
            <a:rect l="l" t="t" r="r" b="b"/>
            <a:pathLst>
              <a:path w="315595" h="269875">
                <a:moveTo>
                  <a:pt x="0" y="40259"/>
                </a:moveTo>
                <a:lnTo>
                  <a:pt x="3165" y="24592"/>
                </a:lnTo>
                <a:lnTo>
                  <a:pt x="11795" y="11795"/>
                </a:lnTo>
                <a:lnTo>
                  <a:pt x="24592" y="3165"/>
                </a:lnTo>
                <a:lnTo>
                  <a:pt x="40259" y="0"/>
                </a:lnTo>
                <a:lnTo>
                  <a:pt x="275209" y="0"/>
                </a:lnTo>
                <a:lnTo>
                  <a:pt x="290875" y="3165"/>
                </a:lnTo>
                <a:lnTo>
                  <a:pt x="303672" y="11795"/>
                </a:lnTo>
                <a:lnTo>
                  <a:pt x="312302" y="24592"/>
                </a:lnTo>
                <a:lnTo>
                  <a:pt x="315468" y="40259"/>
                </a:lnTo>
                <a:lnTo>
                  <a:pt x="315468" y="229489"/>
                </a:lnTo>
                <a:lnTo>
                  <a:pt x="312302" y="245155"/>
                </a:lnTo>
                <a:lnTo>
                  <a:pt x="303672" y="257952"/>
                </a:lnTo>
                <a:lnTo>
                  <a:pt x="290875" y="266582"/>
                </a:lnTo>
                <a:lnTo>
                  <a:pt x="275209" y="269748"/>
                </a:lnTo>
                <a:lnTo>
                  <a:pt x="40259" y="269748"/>
                </a:lnTo>
                <a:lnTo>
                  <a:pt x="24592" y="266582"/>
                </a:lnTo>
                <a:lnTo>
                  <a:pt x="11795" y="257952"/>
                </a:lnTo>
                <a:lnTo>
                  <a:pt x="3165" y="245155"/>
                </a:lnTo>
                <a:lnTo>
                  <a:pt x="0" y="229489"/>
                </a:lnTo>
                <a:lnTo>
                  <a:pt x="0" y="40259"/>
                </a:lnTo>
                <a:close/>
              </a:path>
            </a:pathLst>
          </a:custGeom>
          <a:ln w="28956">
            <a:solidFill>
              <a:srgbClr val="FF4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35"/>
              </a:lnSpc>
            </a:pPr>
            <a:r>
              <a:rPr spc="-45" dirty="0"/>
              <a:t>Genesys </a:t>
            </a:r>
            <a:r>
              <a:rPr spc="-10" dirty="0"/>
              <a:t>confidential </a:t>
            </a:r>
            <a:r>
              <a:rPr spc="-20" dirty="0"/>
              <a:t>and </a:t>
            </a:r>
            <a:r>
              <a:rPr spc="-5" dirty="0"/>
              <a:t>proprietary information.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5" dirty="0"/>
              <a:t>Unauthorized </a:t>
            </a:r>
            <a:r>
              <a:rPr spc="-20" dirty="0"/>
              <a:t>disclosure </a:t>
            </a:r>
            <a:r>
              <a:rPr spc="-25" dirty="0"/>
              <a:t>is</a:t>
            </a:r>
            <a:r>
              <a:rPr spc="-60" dirty="0"/>
              <a:t> </a:t>
            </a:r>
            <a:r>
              <a:rPr spc="-5" dirty="0"/>
              <a:t>prohibited.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815"/>
              </a:lnSpc>
            </a:pPr>
            <a:fld id="{81D60167-4931-47E6-BA6A-407CBD079E47}" type="slidenum">
              <a:rPr spc="-35" dirty="0"/>
              <a:t>14</a:t>
            </a:fld>
            <a:endParaRPr spc="-3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200" y="242442"/>
            <a:ext cx="61683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My</a:t>
            </a:r>
            <a:r>
              <a:rPr spc="-350" dirty="0"/>
              <a:t> </a:t>
            </a:r>
            <a:r>
              <a:rPr spc="-135" dirty="0"/>
              <a:t>Support:</a:t>
            </a:r>
            <a:r>
              <a:rPr spc="-365" dirty="0"/>
              <a:t> </a:t>
            </a:r>
            <a:r>
              <a:rPr spc="-110" dirty="0">
                <a:solidFill>
                  <a:srgbClr val="4E5053"/>
                </a:solidFill>
              </a:rPr>
              <a:t>Managing</a:t>
            </a:r>
            <a:r>
              <a:rPr spc="-350" dirty="0">
                <a:solidFill>
                  <a:srgbClr val="4E5053"/>
                </a:solidFill>
              </a:rPr>
              <a:t> </a:t>
            </a:r>
            <a:r>
              <a:rPr spc="-135" dirty="0">
                <a:solidFill>
                  <a:srgbClr val="4E5053"/>
                </a:solidFill>
              </a:rPr>
              <a:t>Your</a:t>
            </a:r>
            <a:r>
              <a:rPr spc="-360" dirty="0">
                <a:solidFill>
                  <a:srgbClr val="4E5053"/>
                </a:solidFill>
              </a:rPr>
              <a:t> </a:t>
            </a:r>
            <a:r>
              <a:rPr spc="-114" dirty="0">
                <a:solidFill>
                  <a:srgbClr val="4E5053"/>
                </a:solidFill>
              </a:rPr>
              <a:t>Support</a:t>
            </a:r>
            <a:r>
              <a:rPr spc="-360" dirty="0">
                <a:solidFill>
                  <a:srgbClr val="4E5053"/>
                </a:solidFill>
              </a:rPr>
              <a:t> </a:t>
            </a:r>
            <a:r>
              <a:rPr spc="-160" dirty="0">
                <a:solidFill>
                  <a:srgbClr val="4E5053"/>
                </a:solidFill>
              </a:rPr>
              <a:t>Cases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15405" y="879094"/>
            <a:ext cx="2901950" cy="36331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sz="1100" spc="58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	</a:t>
            </a:r>
            <a:r>
              <a:rPr sz="1100" b="1" spc="-7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Case </a:t>
            </a:r>
            <a:r>
              <a:rPr sz="1100" b="1" spc="-5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Number</a:t>
            </a:r>
            <a:r>
              <a:rPr sz="1100" spc="-5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sz="1100" i="1" spc="-4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Assigned </a:t>
            </a:r>
            <a:r>
              <a:rPr sz="1100" i="1" spc="-6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by </a:t>
            </a:r>
            <a:r>
              <a:rPr sz="1100" i="1" spc="-7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Customer</a:t>
            </a:r>
            <a:r>
              <a:rPr sz="1100" i="1" spc="-25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1100" i="1" spc="-7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Care</a:t>
            </a:r>
            <a:endParaRPr sz="1100" dirty="0">
              <a:latin typeface="Arial" charset="0"/>
              <a:ea typeface="Arial" charset="0"/>
              <a:cs typeface="Arial" charset="0"/>
            </a:endParaRPr>
          </a:p>
          <a:p>
            <a:pPr marL="299085" indent="-286385">
              <a:lnSpc>
                <a:spcPct val="100000"/>
              </a:lnSpc>
              <a:buFont typeface="DejaVu Sans"/>
              <a:buChar char="❖"/>
              <a:tabLst>
                <a:tab pos="299085" algn="l"/>
                <a:tab pos="299720" algn="l"/>
              </a:tabLst>
            </a:pPr>
            <a:r>
              <a:rPr sz="1100" b="1" spc="-7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Case </a:t>
            </a:r>
            <a:r>
              <a:rPr sz="1100" b="1" spc="-8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Type</a:t>
            </a:r>
            <a:r>
              <a:rPr sz="1100" spc="-8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sz="1100" i="1" spc="-6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see grey</a:t>
            </a:r>
            <a:r>
              <a:rPr sz="1100" i="1" spc="-12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1100" i="1" spc="-7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box</a:t>
            </a:r>
            <a:endParaRPr sz="1100" dirty="0">
              <a:latin typeface="Arial" charset="0"/>
              <a:ea typeface="Arial" charset="0"/>
              <a:cs typeface="Arial" charset="0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1100" spc="58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	</a:t>
            </a:r>
            <a:r>
              <a:rPr sz="1100" b="1" spc="-7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Subject</a:t>
            </a:r>
            <a:r>
              <a:rPr sz="1100" spc="-7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sz="1100" i="1" spc="-6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Description </a:t>
            </a:r>
            <a:r>
              <a:rPr sz="1100" i="1" spc="-7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sz="1100" i="1" spc="-15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1100" i="1" spc="-5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Case</a:t>
            </a:r>
            <a:endParaRPr sz="1100" dirty="0">
              <a:latin typeface="Arial" charset="0"/>
              <a:ea typeface="Arial" charset="0"/>
              <a:cs typeface="Arial" charset="0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1100" spc="58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	</a:t>
            </a:r>
            <a:r>
              <a:rPr sz="1100" b="1" spc="-5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Account/Depl</a:t>
            </a:r>
            <a:r>
              <a:rPr sz="1100" spc="-5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sz="1100" spc="-7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Cloud</a:t>
            </a:r>
            <a:r>
              <a:rPr sz="1100" spc="-9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1100" spc="-4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Deployment</a:t>
            </a:r>
            <a:endParaRPr sz="1100" dirty="0">
              <a:latin typeface="Arial" charset="0"/>
              <a:ea typeface="Arial" charset="0"/>
              <a:cs typeface="Arial" charset="0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1100" spc="58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	</a:t>
            </a:r>
            <a:r>
              <a:rPr sz="1100" b="1" spc="-5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Status</a:t>
            </a:r>
            <a:r>
              <a:rPr sz="1100" spc="-5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sz="1100" i="1" spc="-8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Current </a:t>
            </a:r>
            <a:r>
              <a:rPr sz="1100" i="1" spc="-6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status </a:t>
            </a:r>
            <a:r>
              <a:rPr sz="1100" i="1" spc="-7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of </a:t>
            </a:r>
            <a:r>
              <a:rPr sz="1100" i="1" spc="-8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sz="1100" i="1" spc="-19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1100" i="1" spc="-5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case</a:t>
            </a:r>
            <a:endParaRPr sz="1100" dirty="0">
              <a:latin typeface="Arial" charset="0"/>
              <a:ea typeface="Arial" charset="0"/>
              <a:cs typeface="Arial" charset="0"/>
            </a:endParaRPr>
          </a:p>
          <a:p>
            <a:pPr marL="299085" marR="278130">
              <a:lnSpc>
                <a:spcPct val="100000"/>
              </a:lnSpc>
              <a:spcBef>
                <a:spcPts val="15"/>
              </a:spcBef>
            </a:pPr>
            <a:r>
              <a:rPr sz="1100" b="1" spc="-4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OPEN </a:t>
            </a:r>
            <a:r>
              <a:rPr sz="1100" i="1" spc="-5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(New, Investigation, </a:t>
            </a:r>
            <a:r>
              <a:rPr sz="1100" i="1" spc="-5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Customer </a:t>
            </a:r>
            <a:r>
              <a:rPr sz="1100" i="1" spc="-4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Responded)  </a:t>
            </a:r>
            <a:r>
              <a:rPr sz="1100" b="1" spc="-3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AWAITING </a:t>
            </a:r>
            <a:r>
              <a:rPr sz="1100" b="1" spc="-4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INFO </a:t>
            </a:r>
            <a:r>
              <a:rPr sz="1100" i="1" spc="-4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(Info </a:t>
            </a:r>
            <a:r>
              <a:rPr sz="1100" i="1" spc="-5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Required </a:t>
            </a:r>
            <a:r>
              <a:rPr sz="1100" i="1" spc="-6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from </a:t>
            </a:r>
            <a:r>
              <a:rPr sz="1100" i="1" spc="-5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Customer)  </a:t>
            </a:r>
            <a:r>
              <a:rPr sz="1100" b="1" spc="-5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SERVICE RESTORED </a:t>
            </a:r>
            <a:r>
              <a:rPr sz="1100" i="1" spc="-4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(Pending </a:t>
            </a:r>
            <a:r>
              <a:rPr sz="1100" i="1" spc="-4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Permanent </a:t>
            </a:r>
            <a:r>
              <a:rPr sz="1100" i="1" spc="-6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Solution,  </a:t>
            </a:r>
            <a:r>
              <a:rPr sz="1100" i="1" spc="-3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Pending</a:t>
            </a:r>
            <a:r>
              <a:rPr sz="1100" i="1" spc="-10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1100" i="1" spc="-5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RCA)</a:t>
            </a:r>
            <a:endParaRPr sz="1100" dirty="0">
              <a:latin typeface="Arial" charset="0"/>
              <a:ea typeface="Arial" charset="0"/>
              <a:cs typeface="Arial" charset="0"/>
            </a:endParaRPr>
          </a:p>
          <a:p>
            <a:pPr marL="299085">
              <a:lnSpc>
                <a:spcPct val="100000"/>
              </a:lnSpc>
            </a:pPr>
            <a:r>
              <a:rPr sz="1100" b="1" spc="-6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REPLIED </a:t>
            </a:r>
            <a:r>
              <a:rPr sz="1100" i="1" spc="-5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(Resolved; </a:t>
            </a:r>
            <a:r>
              <a:rPr sz="1100" i="1" spc="-5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Solution</a:t>
            </a:r>
            <a:r>
              <a:rPr sz="1100" i="1" spc="-10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1100" i="1" spc="-4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Proposed)</a:t>
            </a:r>
            <a:endParaRPr sz="1100" dirty="0">
              <a:latin typeface="Arial" charset="0"/>
              <a:ea typeface="Arial" charset="0"/>
              <a:cs typeface="Arial" charset="0"/>
            </a:endParaRPr>
          </a:p>
          <a:p>
            <a:pPr marL="299085">
              <a:lnSpc>
                <a:spcPct val="100000"/>
              </a:lnSpc>
            </a:pPr>
            <a:r>
              <a:rPr sz="1100" b="1" spc="-6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CLOSED </a:t>
            </a:r>
            <a:r>
              <a:rPr sz="1100" i="1" spc="-6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(Cancelled; </a:t>
            </a:r>
            <a:r>
              <a:rPr sz="1100" i="1" spc="-5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Resolved;</a:t>
            </a:r>
            <a:r>
              <a:rPr sz="1100" i="1" spc="-12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1100" i="1" spc="-5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Redirected)</a:t>
            </a:r>
            <a:endParaRPr sz="1100" dirty="0">
              <a:latin typeface="Arial" charset="0"/>
              <a:ea typeface="Arial" charset="0"/>
              <a:cs typeface="Arial" charset="0"/>
            </a:endParaRPr>
          </a:p>
          <a:p>
            <a:pPr marL="299085" marR="160020" indent="-287020">
              <a:lnSpc>
                <a:spcPct val="107500"/>
              </a:lnSpc>
              <a:spcBef>
                <a:spcPts val="250"/>
              </a:spcBef>
              <a:tabLst>
                <a:tab pos="299085" algn="l"/>
              </a:tabLst>
            </a:pPr>
            <a:r>
              <a:rPr sz="1100" spc="58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	</a:t>
            </a:r>
            <a:r>
              <a:rPr sz="1100" b="1" spc="-6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Priority</a:t>
            </a:r>
            <a:r>
              <a:rPr sz="1100" spc="-6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sz="1100" i="1" spc="-4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Assigned </a:t>
            </a:r>
            <a:r>
              <a:rPr sz="1100" i="1" spc="-7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per </a:t>
            </a:r>
            <a:r>
              <a:rPr sz="1100" i="1" spc="-4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case </a:t>
            </a:r>
            <a:r>
              <a:rPr sz="1100" i="1" spc="-8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severity;</a:t>
            </a:r>
            <a:r>
              <a:rPr sz="1100" i="1" spc="-204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1100" i="1" spc="-6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see  </a:t>
            </a:r>
            <a:r>
              <a:rPr sz="1100" i="1" spc="-7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slide</a:t>
            </a:r>
            <a:r>
              <a:rPr sz="1100" i="1" spc="-10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1100" i="1" spc="-2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13</a:t>
            </a:r>
            <a:endParaRPr sz="1100" dirty="0">
              <a:latin typeface="Arial" charset="0"/>
              <a:ea typeface="Arial" charset="0"/>
              <a:cs typeface="Arial" charset="0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1100" spc="58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	</a:t>
            </a:r>
            <a:r>
              <a:rPr sz="1100" b="1" spc="-6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Cloud </a:t>
            </a:r>
            <a:r>
              <a:rPr sz="1100" b="1" spc="-7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Service</a:t>
            </a:r>
            <a:r>
              <a:rPr sz="1100" spc="-7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sz="1100" i="1" spc="-8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Affected </a:t>
            </a:r>
            <a:r>
              <a:rPr sz="1100" i="1" spc="-6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cloud</a:t>
            </a:r>
            <a:r>
              <a:rPr sz="1100" i="1" spc="-16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1100" i="1" spc="-7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service</a:t>
            </a:r>
            <a:endParaRPr sz="1100" dirty="0">
              <a:latin typeface="Arial" charset="0"/>
              <a:ea typeface="Arial" charset="0"/>
              <a:cs typeface="Arial" charset="0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1100" spc="58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	</a:t>
            </a:r>
            <a:r>
              <a:rPr sz="1100" b="1" spc="-6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Date </a:t>
            </a:r>
            <a:r>
              <a:rPr sz="1100" b="1" spc="-6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Opened</a:t>
            </a:r>
            <a:r>
              <a:rPr sz="1100" spc="-6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sz="1100" i="1" spc="-5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Date </a:t>
            </a:r>
            <a:r>
              <a:rPr sz="1100" i="1" spc="-5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Case</a:t>
            </a:r>
            <a:r>
              <a:rPr sz="1100" i="1" spc="-18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1100" i="1" spc="-5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opened</a:t>
            </a:r>
            <a:endParaRPr sz="1100" dirty="0">
              <a:latin typeface="Arial" charset="0"/>
              <a:ea typeface="Arial" charset="0"/>
              <a:cs typeface="Arial" charset="0"/>
            </a:endParaRPr>
          </a:p>
          <a:p>
            <a:pPr marL="299085" marR="353695" indent="-287020">
              <a:lnSpc>
                <a:spcPct val="100000"/>
              </a:lnSpc>
              <a:tabLst>
                <a:tab pos="299085" algn="l"/>
              </a:tabLst>
            </a:pPr>
            <a:r>
              <a:rPr sz="1100" spc="58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	</a:t>
            </a:r>
            <a:r>
              <a:rPr sz="1100" b="1" spc="-6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Date </a:t>
            </a:r>
            <a:r>
              <a:rPr sz="1100" b="1" spc="-3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Modified</a:t>
            </a:r>
            <a:r>
              <a:rPr sz="1100" spc="-3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sz="1100" i="1" spc="-7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Last date </a:t>
            </a:r>
            <a:r>
              <a:rPr sz="1100" i="1" spc="-7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that</a:t>
            </a:r>
            <a:r>
              <a:rPr sz="1100" i="1" spc="-27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1100" i="1" spc="-8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either  </a:t>
            </a:r>
            <a:r>
              <a:rPr sz="1100" i="1" spc="-5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Genesys </a:t>
            </a:r>
            <a:r>
              <a:rPr sz="1100" i="1" spc="-6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or customer </a:t>
            </a:r>
            <a:r>
              <a:rPr sz="1100" i="1" spc="-6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posted </a:t>
            </a:r>
            <a:r>
              <a:rPr sz="1100" i="1" spc="-1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a </a:t>
            </a:r>
            <a:r>
              <a:rPr sz="1100" i="1" spc="-5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case  </a:t>
            </a:r>
            <a:r>
              <a:rPr sz="1100" i="1" spc="-6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update</a:t>
            </a:r>
            <a:endParaRPr sz="1100" dirty="0">
              <a:latin typeface="Arial" charset="0"/>
              <a:ea typeface="Arial" charset="0"/>
              <a:cs typeface="Arial" charset="0"/>
            </a:endParaRPr>
          </a:p>
          <a:p>
            <a:pPr marL="299085" marR="114300" indent="-287020">
              <a:lnSpc>
                <a:spcPct val="100000"/>
              </a:lnSpc>
              <a:spcBef>
                <a:spcPts val="5"/>
              </a:spcBef>
              <a:tabLst>
                <a:tab pos="299085" algn="l"/>
              </a:tabLst>
            </a:pPr>
            <a:r>
              <a:rPr sz="1100" spc="58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	</a:t>
            </a:r>
            <a:r>
              <a:rPr sz="1100" b="1" spc="-7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Contact </a:t>
            </a:r>
            <a:r>
              <a:rPr sz="1100" b="1" spc="-5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Name</a:t>
            </a:r>
            <a:r>
              <a:rPr sz="1100" spc="-5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sz="1100" spc="-6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Designated </a:t>
            </a:r>
            <a:r>
              <a:rPr sz="1100" spc="-5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Contact </a:t>
            </a:r>
            <a:r>
              <a:rPr sz="1100" spc="-3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who  </a:t>
            </a:r>
            <a:r>
              <a:rPr sz="1100" spc="-50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opened </a:t>
            </a:r>
            <a:r>
              <a:rPr sz="1100" spc="-1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sz="1100" spc="-114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1100" spc="-135" dirty="0">
                <a:solidFill>
                  <a:srgbClr val="4E5053"/>
                </a:solidFill>
                <a:latin typeface="Arial" charset="0"/>
                <a:ea typeface="Arial" charset="0"/>
                <a:cs typeface="Arial" charset="0"/>
              </a:rPr>
              <a:t>Case</a:t>
            </a:r>
            <a:endParaRPr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672" y="844296"/>
            <a:ext cx="5330952" cy="3569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9100" y="839724"/>
            <a:ext cx="5340350" cy="3578860"/>
          </a:xfrm>
          <a:custGeom>
            <a:avLst/>
            <a:gdLst/>
            <a:ahLst/>
            <a:cxnLst/>
            <a:rect l="l" t="t" r="r" b="b"/>
            <a:pathLst>
              <a:path w="5340350" h="3578860">
                <a:moveTo>
                  <a:pt x="0" y="3578352"/>
                </a:moveTo>
                <a:lnTo>
                  <a:pt x="5340096" y="3578352"/>
                </a:lnTo>
                <a:lnTo>
                  <a:pt x="5340096" y="0"/>
                </a:lnTo>
                <a:lnTo>
                  <a:pt x="0" y="0"/>
                </a:lnTo>
                <a:lnTo>
                  <a:pt x="0" y="3578352"/>
                </a:lnTo>
                <a:close/>
              </a:path>
            </a:pathLst>
          </a:custGeom>
          <a:ln w="9143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28388" y="891539"/>
            <a:ext cx="500380" cy="144780"/>
          </a:xfrm>
          <a:custGeom>
            <a:avLst/>
            <a:gdLst/>
            <a:ahLst/>
            <a:cxnLst/>
            <a:rect l="l" t="t" r="r" b="b"/>
            <a:pathLst>
              <a:path w="500379" h="144780">
                <a:moveTo>
                  <a:pt x="0" y="144779"/>
                </a:moveTo>
                <a:lnTo>
                  <a:pt x="499872" y="144779"/>
                </a:lnTo>
                <a:lnTo>
                  <a:pt x="499872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1827" y="2045207"/>
            <a:ext cx="365760" cy="2240280"/>
          </a:xfrm>
          <a:custGeom>
            <a:avLst/>
            <a:gdLst/>
            <a:ahLst/>
            <a:cxnLst/>
            <a:rect l="l" t="t" r="r" b="b"/>
            <a:pathLst>
              <a:path w="365760" h="2240279">
                <a:moveTo>
                  <a:pt x="0" y="2240280"/>
                </a:moveTo>
                <a:lnTo>
                  <a:pt x="365760" y="2240280"/>
                </a:lnTo>
                <a:lnTo>
                  <a:pt x="365760" y="0"/>
                </a:lnTo>
                <a:lnTo>
                  <a:pt x="0" y="0"/>
                </a:lnTo>
                <a:lnTo>
                  <a:pt x="0" y="2240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06723" y="1446275"/>
            <a:ext cx="260985" cy="161925"/>
          </a:xfrm>
          <a:custGeom>
            <a:avLst/>
            <a:gdLst/>
            <a:ahLst/>
            <a:cxnLst/>
            <a:rect l="l" t="t" r="r" b="b"/>
            <a:pathLst>
              <a:path w="260985" h="161925">
                <a:moveTo>
                  <a:pt x="0" y="161544"/>
                </a:moveTo>
                <a:lnTo>
                  <a:pt x="260603" y="161544"/>
                </a:lnTo>
                <a:lnTo>
                  <a:pt x="260603" y="0"/>
                </a:lnTo>
                <a:lnTo>
                  <a:pt x="0" y="0"/>
                </a:lnTo>
                <a:lnTo>
                  <a:pt x="0" y="1615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85060" y="2045207"/>
            <a:ext cx="990600" cy="2364105"/>
          </a:xfrm>
          <a:custGeom>
            <a:avLst/>
            <a:gdLst/>
            <a:ahLst/>
            <a:cxnLst/>
            <a:rect l="l" t="t" r="r" b="b"/>
            <a:pathLst>
              <a:path w="990600" h="2364104">
                <a:moveTo>
                  <a:pt x="0" y="2363724"/>
                </a:moveTo>
                <a:lnTo>
                  <a:pt x="990600" y="2363724"/>
                </a:lnTo>
                <a:lnTo>
                  <a:pt x="990600" y="0"/>
                </a:lnTo>
                <a:lnTo>
                  <a:pt x="0" y="0"/>
                </a:lnTo>
                <a:lnTo>
                  <a:pt x="0" y="23637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92095" y="2045207"/>
            <a:ext cx="288290" cy="2291080"/>
          </a:xfrm>
          <a:custGeom>
            <a:avLst/>
            <a:gdLst/>
            <a:ahLst/>
            <a:cxnLst/>
            <a:rect l="l" t="t" r="r" b="b"/>
            <a:pathLst>
              <a:path w="288289" h="2291079">
                <a:moveTo>
                  <a:pt x="0" y="0"/>
                </a:moveTo>
                <a:lnTo>
                  <a:pt x="56042" y="1893"/>
                </a:lnTo>
                <a:lnTo>
                  <a:pt x="101822" y="7048"/>
                </a:lnTo>
                <a:lnTo>
                  <a:pt x="132695" y="14680"/>
                </a:lnTo>
                <a:lnTo>
                  <a:pt x="144018" y="24003"/>
                </a:lnTo>
                <a:lnTo>
                  <a:pt x="144018" y="1121283"/>
                </a:lnTo>
                <a:lnTo>
                  <a:pt x="155340" y="1130605"/>
                </a:lnTo>
                <a:lnTo>
                  <a:pt x="186213" y="1138237"/>
                </a:lnTo>
                <a:lnTo>
                  <a:pt x="231993" y="1143392"/>
                </a:lnTo>
                <a:lnTo>
                  <a:pt x="288036" y="1145286"/>
                </a:lnTo>
                <a:lnTo>
                  <a:pt x="231993" y="1147179"/>
                </a:lnTo>
                <a:lnTo>
                  <a:pt x="186213" y="1152334"/>
                </a:lnTo>
                <a:lnTo>
                  <a:pt x="155340" y="1159966"/>
                </a:lnTo>
                <a:lnTo>
                  <a:pt x="144018" y="1169289"/>
                </a:lnTo>
                <a:lnTo>
                  <a:pt x="144018" y="2266569"/>
                </a:lnTo>
                <a:lnTo>
                  <a:pt x="132695" y="2275913"/>
                </a:lnTo>
                <a:lnTo>
                  <a:pt x="101822" y="2283542"/>
                </a:lnTo>
                <a:lnTo>
                  <a:pt x="56042" y="2288686"/>
                </a:lnTo>
                <a:lnTo>
                  <a:pt x="0" y="2290572"/>
                </a:lnTo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15355" y="854963"/>
            <a:ext cx="239395" cy="810895"/>
          </a:xfrm>
          <a:custGeom>
            <a:avLst/>
            <a:gdLst/>
            <a:ahLst/>
            <a:cxnLst/>
            <a:rect l="l" t="t" r="r" b="b"/>
            <a:pathLst>
              <a:path w="239395" h="810894">
                <a:moveTo>
                  <a:pt x="0" y="810767"/>
                </a:moveTo>
                <a:lnTo>
                  <a:pt x="239267" y="810767"/>
                </a:lnTo>
                <a:lnTo>
                  <a:pt x="239267" y="0"/>
                </a:lnTo>
                <a:lnTo>
                  <a:pt x="0" y="0"/>
                </a:lnTo>
                <a:lnTo>
                  <a:pt x="0" y="8107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48300" y="1239011"/>
            <a:ext cx="302260" cy="186055"/>
          </a:xfrm>
          <a:custGeom>
            <a:avLst/>
            <a:gdLst/>
            <a:ahLst/>
            <a:cxnLst/>
            <a:rect l="l" t="t" r="r" b="b"/>
            <a:pathLst>
              <a:path w="302260" h="186055">
                <a:moveTo>
                  <a:pt x="0" y="185927"/>
                </a:moveTo>
                <a:lnTo>
                  <a:pt x="301751" y="185927"/>
                </a:lnTo>
                <a:lnTo>
                  <a:pt x="301751" y="0"/>
                </a:lnTo>
                <a:lnTo>
                  <a:pt x="0" y="0"/>
                </a:lnTo>
                <a:lnTo>
                  <a:pt x="0" y="185927"/>
                </a:lnTo>
                <a:close/>
              </a:path>
            </a:pathLst>
          </a:custGeom>
          <a:solidFill>
            <a:srgbClr val="4E50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48300" y="1239011"/>
            <a:ext cx="302260" cy="186055"/>
          </a:xfrm>
          <a:custGeom>
            <a:avLst/>
            <a:gdLst/>
            <a:ahLst/>
            <a:cxnLst/>
            <a:rect l="l" t="t" r="r" b="b"/>
            <a:pathLst>
              <a:path w="302260" h="186055">
                <a:moveTo>
                  <a:pt x="0" y="185927"/>
                </a:moveTo>
                <a:lnTo>
                  <a:pt x="301751" y="185927"/>
                </a:lnTo>
                <a:lnTo>
                  <a:pt x="301751" y="0"/>
                </a:lnTo>
                <a:lnTo>
                  <a:pt x="0" y="0"/>
                </a:lnTo>
                <a:lnTo>
                  <a:pt x="0" y="185927"/>
                </a:lnTo>
                <a:close/>
              </a:path>
            </a:pathLst>
          </a:custGeom>
          <a:ln w="12192">
            <a:solidFill>
              <a:srgbClr val="4E50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46248" y="2778251"/>
            <a:ext cx="2905505" cy="18402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60192" y="2915411"/>
            <a:ext cx="2521458" cy="15857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47898" y="2756916"/>
            <a:ext cx="2905125" cy="1839595"/>
          </a:xfrm>
          <a:custGeom>
            <a:avLst/>
            <a:gdLst/>
            <a:ahLst/>
            <a:cxnLst/>
            <a:rect l="l" t="t" r="r" b="b"/>
            <a:pathLst>
              <a:path w="2905125" h="1839595">
                <a:moveTo>
                  <a:pt x="2904616" y="0"/>
                </a:moveTo>
                <a:lnTo>
                  <a:pt x="326008" y="0"/>
                </a:lnTo>
                <a:lnTo>
                  <a:pt x="326008" y="306577"/>
                </a:lnTo>
                <a:lnTo>
                  <a:pt x="0" y="418083"/>
                </a:lnTo>
                <a:lnTo>
                  <a:pt x="326008" y="766444"/>
                </a:lnTo>
                <a:lnTo>
                  <a:pt x="326008" y="1839467"/>
                </a:lnTo>
                <a:lnTo>
                  <a:pt x="2904616" y="1839467"/>
                </a:lnTo>
                <a:lnTo>
                  <a:pt x="2904616" y="0"/>
                </a:lnTo>
                <a:close/>
              </a:path>
            </a:pathLst>
          </a:custGeom>
          <a:solidFill>
            <a:srgbClr val="4E50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153536" y="2922523"/>
            <a:ext cx="204597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350" spc="-25" dirty="0">
                <a:solidFill>
                  <a:srgbClr val="FFFFFF"/>
                </a:solidFill>
                <a:latin typeface="Arial"/>
                <a:cs typeface="Arial"/>
              </a:rPr>
              <a:t>following </a:t>
            </a:r>
            <a:r>
              <a:rPr sz="1350" spc="-150" dirty="0">
                <a:solidFill>
                  <a:srgbClr val="FFFFFF"/>
                </a:solidFill>
                <a:latin typeface="Arial"/>
                <a:cs typeface="Arial"/>
              </a:rPr>
              <a:t>Case </a:t>
            </a:r>
            <a:r>
              <a:rPr sz="1350" spc="-114" dirty="0">
                <a:solidFill>
                  <a:srgbClr val="FFFFFF"/>
                </a:solidFill>
                <a:latin typeface="Arial"/>
                <a:cs typeface="Arial"/>
              </a:rPr>
              <a:t>Types</a:t>
            </a:r>
            <a:r>
              <a:rPr sz="13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endParaRPr sz="13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53536" y="3107182"/>
            <a:ext cx="55499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60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1350" spc="-8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350" spc="-45" dirty="0">
                <a:solidFill>
                  <a:srgbClr val="FFFFFF"/>
                </a:solidFill>
                <a:latin typeface="Arial"/>
                <a:cs typeface="Arial"/>
              </a:rPr>
              <a:t>pl</a:t>
            </a:r>
            <a:r>
              <a:rPr sz="1350" spc="-9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350" spc="-40" dirty="0">
                <a:solidFill>
                  <a:srgbClr val="FFFFFF"/>
                </a:solidFill>
                <a:latin typeface="Arial"/>
                <a:cs typeface="Arial"/>
              </a:rPr>
              <a:t>y:</a:t>
            </a:r>
            <a:endParaRPr sz="13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53536" y="3293109"/>
            <a:ext cx="2317115" cy="10972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ts val="1535"/>
              </a:lnSpc>
              <a:spcBef>
                <a:spcPts val="105"/>
              </a:spcBef>
              <a:buChar char="•"/>
              <a:tabLst>
                <a:tab pos="299085" algn="l"/>
                <a:tab pos="299720" algn="l"/>
              </a:tabLst>
            </a:pPr>
            <a:r>
              <a:rPr sz="1350" spc="-55" dirty="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sz="13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150" dirty="0">
                <a:solidFill>
                  <a:srgbClr val="FFFFFF"/>
                </a:solidFill>
                <a:latin typeface="Arial"/>
                <a:cs typeface="Arial"/>
              </a:rPr>
              <a:t>Case</a:t>
            </a:r>
            <a:endParaRPr sz="1350">
              <a:latin typeface="Arial"/>
              <a:cs typeface="Arial"/>
            </a:endParaRPr>
          </a:p>
          <a:p>
            <a:pPr marL="299085" indent="-286385">
              <a:lnSpc>
                <a:spcPts val="1460"/>
              </a:lnSpc>
              <a:buChar char="•"/>
              <a:tabLst>
                <a:tab pos="299085" algn="l"/>
                <a:tab pos="299720" algn="l"/>
              </a:tabLst>
            </a:pPr>
            <a:r>
              <a:rPr sz="1350" spc="-85" dirty="0">
                <a:solidFill>
                  <a:srgbClr val="FFFFFF"/>
                </a:solidFill>
                <a:latin typeface="Arial"/>
                <a:cs typeface="Arial"/>
              </a:rPr>
              <a:t>Service</a:t>
            </a:r>
            <a:r>
              <a:rPr sz="13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90" dirty="0">
                <a:solidFill>
                  <a:srgbClr val="FFFFFF"/>
                </a:solidFill>
                <a:latin typeface="Arial"/>
                <a:cs typeface="Arial"/>
              </a:rPr>
              <a:t>Request</a:t>
            </a:r>
            <a:endParaRPr sz="1350">
              <a:latin typeface="Arial"/>
              <a:cs typeface="Arial"/>
            </a:endParaRPr>
          </a:p>
          <a:p>
            <a:pPr marL="299085" marR="5080" indent="-286385">
              <a:lnSpc>
                <a:spcPct val="90300"/>
              </a:lnSpc>
              <a:spcBef>
                <a:spcPts val="80"/>
              </a:spcBef>
              <a:buChar char="•"/>
              <a:tabLst>
                <a:tab pos="299085" algn="l"/>
                <a:tab pos="299720" algn="l"/>
              </a:tabLst>
            </a:pPr>
            <a:r>
              <a:rPr sz="1350" spc="-40" dirty="0">
                <a:solidFill>
                  <a:srgbClr val="FFFFFF"/>
                </a:solidFill>
                <a:latin typeface="Arial"/>
                <a:cs typeface="Arial"/>
              </a:rPr>
              <a:t>Incident </a:t>
            </a:r>
            <a:r>
              <a:rPr sz="1200" spc="-75" dirty="0">
                <a:solidFill>
                  <a:srgbClr val="FFFFFF"/>
                </a:solidFill>
                <a:latin typeface="Arial"/>
                <a:cs typeface="Arial"/>
              </a:rPr>
              <a:t>(assigned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Customer  </a:t>
            </a:r>
            <a:r>
              <a:rPr sz="1200" spc="-100" dirty="0">
                <a:solidFill>
                  <a:srgbClr val="FFFFFF"/>
                </a:solidFill>
                <a:latin typeface="Arial"/>
                <a:cs typeface="Arial"/>
              </a:rPr>
              <a:t>Care 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after </a:t>
            </a:r>
            <a:r>
              <a:rPr sz="1200" spc="-9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submitted 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Support  </a:t>
            </a:r>
            <a:r>
              <a:rPr sz="1200" spc="-135" dirty="0">
                <a:solidFill>
                  <a:srgbClr val="FFFFFF"/>
                </a:solidFill>
                <a:latin typeface="Arial"/>
                <a:cs typeface="Arial"/>
              </a:rPr>
              <a:t>Case </a:t>
            </a:r>
            <a:r>
              <a:rPr sz="1200" spc="-90" dirty="0">
                <a:solidFill>
                  <a:srgbClr val="FFFFFF"/>
                </a:solidFill>
                <a:latin typeface="Arial"/>
                <a:cs typeface="Arial"/>
              </a:rPr>
              <a:t>has 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been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determined 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be 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service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affecting)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63522" y="1714246"/>
            <a:ext cx="8515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91160" algn="l"/>
                <a:tab pos="702310" algn="l"/>
              </a:tabLst>
            </a:pPr>
            <a:r>
              <a:rPr sz="1200" spc="580" dirty="0">
                <a:latin typeface="DejaVu Sans"/>
                <a:cs typeface="DejaVu Sans"/>
              </a:rPr>
              <a:t>	</a:t>
            </a:r>
            <a:r>
              <a:rPr sz="1200" spc="-10" dirty="0">
                <a:latin typeface="DejaVu Sans"/>
                <a:cs typeface="DejaVu Sans"/>
              </a:rPr>
              <a:t>❖	</a:t>
            </a:r>
            <a:r>
              <a:rPr sz="1200" spc="-85" dirty="0">
                <a:latin typeface="DejaVu Sans"/>
                <a:cs typeface="DejaVu Sans"/>
              </a:rPr>
              <a:t></a:t>
            </a:r>
            <a:endParaRPr sz="1200">
              <a:latin typeface="DejaVu Sans"/>
              <a:cs typeface="DejaVu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70173" y="1714246"/>
            <a:ext cx="1532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46075" algn="l"/>
                <a:tab pos="656590" algn="l"/>
                <a:tab pos="1037590" algn="l"/>
                <a:tab pos="1383665" algn="l"/>
              </a:tabLst>
            </a:pPr>
            <a:r>
              <a:rPr sz="1200" spc="580" dirty="0">
                <a:latin typeface="DejaVu Sans"/>
                <a:cs typeface="DejaVu Sans"/>
              </a:rPr>
              <a:t>				</a:t>
            </a:r>
            <a:r>
              <a:rPr sz="1200" spc="-80" dirty="0">
                <a:latin typeface="DejaVu Sans"/>
                <a:cs typeface="DejaVu Sans"/>
              </a:rPr>
              <a:t></a:t>
            </a:r>
            <a:endParaRPr sz="1200">
              <a:latin typeface="DejaVu Sans"/>
              <a:cs typeface="DejaVu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40503" y="1714246"/>
            <a:ext cx="530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81000" algn="l"/>
              </a:tabLst>
            </a:pPr>
            <a:r>
              <a:rPr sz="1200" spc="580" dirty="0">
                <a:latin typeface="DejaVu Sans"/>
                <a:cs typeface="DejaVu Sans"/>
              </a:rPr>
              <a:t>	</a:t>
            </a:r>
            <a:r>
              <a:rPr sz="1200" spc="-85" dirty="0">
                <a:latin typeface="DejaVu Sans"/>
                <a:cs typeface="DejaVu Sans"/>
              </a:rPr>
              <a:t></a:t>
            </a:r>
            <a:endParaRPr sz="12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200" y="242442"/>
            <a:ext cx="61683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My</a:t>
            </a:r>
            <a:r>
              <a:rPr spc="-350" dirty="0"/>
              <a:t> </a:t>
            </a:r>
            <a:r>
              <a:rPr spc="-135" dirty="0"/>
              <a:t>Support:</a:t>
            </a:r>
            <a:r>
              <a:rPr spc="-365" dirty="0"/>
              <a:t> </a:t>
            </a:r>
            <a:r>
              <a:rPr spc="-110" dirty="0">
                <a:solidFill>
                  <a:srgbClr val="4E5053"/>
                </a:solidFill>
              </a:rPr>
              <a:t>Managing</a:t>
            </a:r>
            <a:r>
              <a:rPr spc="-350" dirty="0">
                <a:solidFill>
                  <a:srgbClr val="4E5053"/>
                </a:solidFill>
              </a:rPr>
              <a:t> </a:t>
            </a:r>
            <a:r>
              <a:rPr spc="-135" dirty="0">
                <a:solidFill>
                  <a:srgbClr val="4E5053"/>
                </a:solidFill>
              </a:rPr>
              <a:t>Your</a:t>
            </a:r>
            <a:r>
              <a:rPr spc="-360" dirty="0">
                <a:solidFill>
                  <a:srgbClr val="4E5053"/>
                </a:solidFill>
              </a:rPr>
              <a:t> </a:t>
            </a:r>
            <a:r>
              <a:rPr spc="-114" dirty="0">
                <a:solidFill>
                  <a:srgbClr val="4E5053"/>
                </a:solidFill>
              </a:rPr>
              <a:t>Support</a:t>
            </a:r>
            <a:r>
              <a:rPr spc="-360" dirty="0">
                <a:solidFill>
                  <a:srgbClr val="4E5053"/>
                </a:solidFill>
              </a:rPr>
              <a:t> </a:t>
            </a:r>
            <a:r>
              <a:rPr spc="-160" dirty="0">
                <a:solidFill>
                  <a:srgbClr val="4E5053"/>
                </a:solidFill>
              </a:rPr>
              <a:t>Cases</a:t>
            </a:r>
          </a:p>
        </p:txBody>
      </p:sp>
      <p:sp>
        <p:nvSpPr>
          <p:cNvPr id="3" name="object 3"/>
          <p:cNvSpPr/>
          <p:nvPr/>
        </p:nvSpPr>
        <p:spPr>
          <a:xfrm>
            <a:off x="402336" y="749808"/>
            <a:ext cx="5407152" cy="3822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7763" y="745236"/>
            <a:ext cx="5416550" cy="3831590"/>
          </a:xfrm>
          <a:custGeom>
            <a:avLst/>
            <a:gdLst/>
            <a:ahLst/>
            <a:cxnLst/>
            <a:rect l="l" t="t" r="r" b="b"/>
            <a:pathLst>
              <a:path w="5416550" h="3831590">
                <a:moveTo>
                  <a:pt x="0" y="3831336"/>
                </a:moveTo>
                <a:lnTo>
                  <a:pt x="5416296" y="3831336"/>
                </a:lnTo>
                <a:lnTo>
                  <a:pt x="5416296" y="0"/>
                </a:lnTo>
                <a:lnTo>
                  <a:pt x="0" y="0"/>
                </a:lnTo>
                <a:lnTo>
                  <a:pt x="0" y="3831336"/>
                </a:lnTo>
                <a:close/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81371" y="877824"/>
            <a:ext cx="502920" cy="149860"/>
          </a:xfrm>
          <a:custGeom>
            <a:avLst/>
            <a:gdLst/>
            <a:ahLst/>
            <a:cxnLst/>
            <a:rect l="l" t="t" r="r" b="b"/>
            <a:pathLst>
              <a:path w="502920" h="149859">
                <a:moveTo>
                  <a:pt x="0" y="149351"/>
                </a:moveTo>
                <a:lnTo>
                  <a:pt x="502920" y="149351"/>
                </a:lnTo>
                <a:lnTo>
                  <a:pt x="502920" y="0"/>
                </a:lnTo>
                <a:lnTo>
                  <a:pt x="0" y="0"/>
                </a:lnTo>
                <a:lnTo>
                  <a:pt x="0" y="1493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9391" y="1533144"/>
            <a:ext cx="1071371" cy="297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62783" y="2660904"/>
            <a:ext cx="3263265" cy="1637030"/>
          </a:xfrm>
          <a:custGeom>
            <a:avLst/>
            <a:gdLst/>
            <a:ahLst/>
            <a:cxnLst/>
            <a:rect l="l" t="t" r="r" b="b"/>
            <a:pathLst>
              <a:path w="3263265" h="1637029">
                <a:moveTo>
                  <a:pt x="0" y="1636776"/>
                </a:moveTo>
                <a:lnTo>
                  <a:pt x="3262884" y="1636776"/>
                </a:lnTo>
                <a:lnTo>
                  <a:pt x="3262884" y="0"/>
                </a:lnTo>
                <a:lnTo>
                  <a:pt x="0" y="0"/>
                </a:lnTo>
                <a:lnTo>
                  <a:pt x="0" y="1636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59279" y="1566672"/>
            <a:ext cx="635635" cy="190500"/>
          </a:xfrm>
          <a:custGeom>
            <a:avLst/>
            <a:gdLst/>
            <a:ahLst/>
            <a:cxnLst/>
            <a:rect l="l" t="t" r="r" b="b"/>
            <a:pathLst>
              <a:path w="635635" h="190500">
                <a:moveTo>
                  <a:pt x="0" y="190500"/>
                </a:moveTo>
                <a:lnTo>
                  <a:pt x="635507" y="190500"/>
                </a:lnTo>
                <a:lnTo>
                  <a:pt x="635507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0331" y="2790469"/>
            <a:ext cx="931926" cy="1638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6334" y="2783585"/>
            <a:ext cx="902335" cy="134620"/>
          </a:xfrm>
          <a:custGeom>
            <a:avLst/>
            <a:gdLst/>
            <a:ahLst/>
            <a:cxnLst/>
            <a:rect l="l" t="t" r="r" b="b"/>
            <a:pathLst>
              <a:path w="902335" h="134619">
                <a:moveTo>
                  <a:pt x="0" y="22351"/>
                </a:moveTo>
                <a:lnTo>
                  <a:pt x="1756" y="13662"/>
                </a:lnTo>
                <a:lnTo>
                  <a:pt x="6546" y="6556"/>
                </a:lnTo>
                <a:lnTo>
                  <a:pt x="13651" y="1760"/>
                </a:lnTo>
                <a:lnTo>
                  <a:pt x="22351" y="0"/>
                </a:lnTo>
                <a:lnTo>
                  <a:pt x="879856" y="0"/>
                </a:lnTo>
                <a:lnTo>
                  <a:pt x="888545" y="1760"/>
                </a:lnTo>
                <a:lnTo>
                  <a:pt x="895651" y="6556"/>
                </a:lnTo>
                <a:lnTo>
                  <a:pt x="900447" y="13662"/>
                </a:lnTo>
                <a:lnTo>
                  <a:pt x="902207" y="22351"/>
                </a:lnTo>
                <a:lnTo>
                  <a:pt x="902207" y="111759"/>
                </a:lnTo>
                <a:lnTo>
                  <a:pt x="900447" y="120449"/>
                </a:lnTo>
                <a:lnTo>
                  <a:pt x="895651" y="127555"/>
                </a:lnTo>
                <a:lnTo>
                  <a:pt x="888545" y="132351"/>
                </a:lnTo>
                <a:lnTo>
                  <a:pt x="879856" y="134112"/>
                </a:lnTo>
                <a:lnTo>
                  <a:pt x="22351" y="134112"/>
                </a:lnTo>
                <a:lnTo>
                  <a:pt x="13651" y="132351"/>
                </a:lnTo>
                <a:lnTo>
                  <a:pt x="6546" y="127555"/>
                </a:lnTo>
                <a:lnTo>
                  <a:pt x="1756" y="120449"/>
                </a:lnTo>
                <a:lnTo>
                  <a:pt x="0" y="111759"/>
                </a:lnTo>
                <a:lnTo>
                  <a:pt x="0" y="22351"/>
                </a:lnTo>
                <a:close/>
              </a:path>
            </a:pathLst>
          </a:custGeom>
          <a:ln w="28956">
            <a:solidFill>
              <a:srgbClr val="FF4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40935" y="1876044"/>
            <a:ext cx="591820" cy="192405"/>
          </a:xfrm>
          <a:custGeom>
            <a:avLst/>
            <a:gdLst/>
            <a:ahLst/>
            <a:cxnLst/>
            <a:rect l="l" t="t" r="r" b="b"/>
            <a:pathLst>
              <a:path w="591820" h="192405">
                <a:moveTo>
                  <a:pt x="0" y="192023"/>
                </a:moveTo>
                <a:lnTo>
                  <a:pt x="591312" y="192023"/>
                </a:lnTo>
                <a:lnTo>
                  <a:pt x="591312" y="0"/>
                </a:lnTo>
                <a:lnTo>
                  <a:pt x="0" y="0"/>
                </a:lnTo>
                <a:lnTo>
                  <a:pt x="0" y="1920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77511" y="2118360"/>
            <a:ext cx="480059" cy="134620"/>
          </a:xfrm>
          <a:custGeom>
            <a:avLst/>
            <a:gdLst/>
            <a:ahLst/>
            <a:cxnLst/>
            <a:rect l="l" t="t" r="r" b="b"/>
            <a:pathLst>
              <a:path w="480060" h="134619">
                <a:moveTo>
                  <a:pt x="0" y="134112"/>
                </a:moveTo>
                <a:lnTo>
                  <a:pt x="480060" y="134112"/>
                </a:lnTo>
                <a:lnTo>
                  <a:pt x="480060" y="0"/>
                </a:lnTo>
                <a:lnTo>
                  <a:pt x="0" y="0"/>
                </a:lnTo>
                <a:lnTo>
                  <a:pt x="0" y="134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19783" y="2095500"/>
            <a:ext cx="2539745" cy="17853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04544" y="3012948"/>
            <a:ext cx="2551937" cy="9502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21308" y="2074672"/>
            <a:ext cx="2539365" cy="1784350"/>
          </a:xfrm>
          <a:custGeom>
            <a:avLst/>
            <a:gdLst/>
            <a:ahLst/>
            <a:cxnLst/>
            <a:rect l="l" t="t" r="r" b="b"/>
            <a:pathLst>
              <a:path w="2539365" h="1784350">
                <a:moveTo>
                  <a:pt x="2538983" y="967232"/>
                </a:moveTo>
                <a:lnTo>
                  <a:pt x="0" y="967232"/>
                </a:lnTo>
                <a:lnTo>
                  <a:pt x="0" y="1784095"/>
                </a:lnTo>
                <a:lnTo>
                  <a:pt x="2538983" y="1784095"/>
                </a:lnTo>
                <a:lnTo>
                  <a:pt x="2538983" y="967232"/>
                </a:lnTo>
                <a:close/>
              </a:path>
              <a:path w="2539365" h="1784350">
                <a:moveTo>
                  <a:pt x="1795399" y="0"/>
                </a:moveTo>
                <a:lnTo>
                  <a:pt x="1481073" y="967232"/>
                </a:lnTo>
                <a:lnTo>
                  <a:pt x="2115819" y="967232"/>
                </a:lnTo>
                <a:lnTo>
                  <a:pt x="1795399" y="0"/>
                </a:lnTo>
                <a:close/>
              </a:path>
            </a:pathLst>
          </a:custGeom>
          <a:solidFill>
            <a:srgbClr val="4E50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77411" y="2086355"/>
            <a:ext cx="2666238" cy="10721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59352" y="2612135"/>
            <a:ext cx="2081022" cy="5661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78428" y="2065273"/>
            <a:ext cx="2666365" cy="1071245"/>
          </a:xfrm>
          <a:custGeom>
            <a:avLst/>
            <a:gdLst/>
            <a:ahLst/>
            <a:cxnLst/>
            <a:rect l="l" t="t" r="r" b="b"/>
            <a:pathLst>
              <a:path w="2666365" h="1071245">
                <a:moveTo>
                  <a:pt x="2665984" y="511809"/>
                </a:moveTo>
                <a:lnTo>
                  <a:pt x="297688" y="511809"/>
                </a:lnTo>
                <a:lnTo>
                  <a:pt x="297688" y="1071118"/>
                </a:lnTo>
                <a:lnTo>
                  <a:pt x="2665984" y="1071118"/>
                </a:lnTo>
                <a:lnTo>
                  <a:pt x="2665984" y="511809"/>
                </a:lnTo>
                <a:close/>
              </a:path>
              <a:path w="2666365" h="1071245">
                <a:moveTo>
                  <a:pt x="0" y="0"/>
                </a:moveTo>
                <a:lnTo>
                  <a:pt x="692404" y="511809"/>
                </a:lnTo>
                <a:lnTo>
                  <a:pt x="1284477" y="511809"/>
                </a:lnTo>
                <a:lnTo>
                  <a:pt x="0" y="0"/>
                </a:lnTo>
                <a:close/>
              </a:path>
            </a:pathLst>
          </a:custGeom>
          <a:solidFill>
            <a:srgbClr val="4E50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99794" y="2619197"/>
            <a:ext cx="4549775" cy="1217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68905">
              <a:lnSpc>
                <a:spcPts val="1595"/>
              </a:lnSpc>
              <a:spcBef>
                <a:spcPts val="105"/>
              </a:spcBef>
            </a:pPr>
            <a:r>
              <a:rPr sz="1400" spc="-105" dirty="0">
                <a:solidFill>
                  <a:srgbClr val="FFFFFF"/>
                </a:solidFill>
                <a:latin typeface="Arial"/>
                <a:cs typeface="Arial"/>
              </a:rPr>
              <a:t>Close a </a:t>
            </a:r>
            <a:r>
              <a:rPr sz="1400" spc="-155" dirty="0">
                <a:solidFill>
                  <a:srgbClr val="FFFFFF"/>
                </a:solidFill>
                <a:latin typeface="Arial"/>
                <a:cs typeface="Arial"/>
              </a:rPr>
              <a:t>Case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(no 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need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1400">
              <a:latin typeface="Arial"/>
              <a:cs typeface="Arial"/>
            </a:endParaRPr>
          </a:p>
          <a:p>
            <a:pPr marL="2668905">
              <a:lnSpc>
                <a:spcPts val="1585"/>
              </a:lnSpc>
            </a:pP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email/call 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Customer</a:t>
            </a:r>
            <a:r>
              <a:rPr sz="1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Arial"/>
                <a:cs typeface="Arial"/>
              </a:rPr>
              <a:t>Care)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80"/>
              </a:lnSpc>
            </a:pPr>
            <a:r>
              <a:rPr sz="1400" spc="-85" dirty="0">
                <a:solidFill>
                  <a:srgbClr val="FFFFFF"/>
                </a:solidFill>
                <a:latin typeface="Arial"/>
                <a:cs typeface="Arial"/>
              </a:rPr>
              <a:t>Select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“Post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Update”</a:t>
            </a:r>
            <a:r>
              <a:rPr sz="1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1400">
              <a:latin typeface="Arial"/>
              <a:cs typeface="Arial"/>
            </a:endParaRPr>
          </a:p>
          <a:p>
            <a:pPr marL="12700" marR="2231390">
              <a:lnSpc>
                <a:spcPts val="1510"/>
              </a:lnSpc>
              <a:spcBef>
                <a:spcPts val="110"/>
              </a:spcBef>
            </a:pPr>
            <a:r>
              <a:rPr sz="1400" spc="-120" dirty="0">
                <a:solidFill>
                  <a:srgbClr val="FFFFFF"/>
                </a:solidFill>
                <a:latin typeface="Arial"/>
                <a:cs typeface="Arial"/>
              </a:rPr>
              <a:t>case 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status 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automatically  </a:t>
            </a:r>
            <a:r>
              <a:rPr sz="1400" spc="-100" dirty="0">
                <a:solidFill>
                  <a:srgbClr val="FFFFFF"/>
                </a:solidFill>
                <a:latin typeface="Arial"/>
                <a:cs typeface="Arial"/>
              </a:rPr>
              <a:t>changes 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“Awaiting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Info”</a:t>
            </a:r>
            <a:r>
              <a:rPr sz="14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“Open </a:t>
            </a:r>
            <a:r>
              <a:rPr sz="1400" spc="-80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Customer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Responded”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410455" y="1117091"/>
            <a:ext cx="4491990" cy="11148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39611" y="1408188"/>
            <a:ext cx="2756154" cy="56615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11979" y="1095755"/>
            <a:ext cx="4491355" cy="1114425"/>
          </a:xfrm>
          <a:custGeom>
            <a:avLst/>
            <a:gdLst/>
            <a:ahLst/>
            <a:cxnLst/>
            <a:rect l="l" t="t" r="r" b="b"/>
            <a:pathLst>
              <a:path w="4491355" h="1114425">
                <a:moveTo>
                  <a:pt x="4491228" y="0"/>
                </a:moveTo>
                <a:lnTo>
                  <a:pt x="1524000" y="0"/>
                </a:lnTo>
                <a:lnTo>
                  <a:pt x="1524000" y="649859"/>
                </a:lnTo>
                <a:lnTo>
                  <a:pt x="0" y="917702"/>
                </a:lnTo>
                <a:lnTo>
                  <a:pt x="1524000" y="928370"/>
                </a:lnTo>
                <a:lnTo>
                  <a:pt x="1524000" y="1114044"/>
                </a:lnTo>
                <a:lnTo>
                  <a:pt x="4491228" y="1114044"/>
                </a:lnTo>
                <a:lnTo>
                  <a:pt x="4491228" y="0"/>
                </a:lnTo>
                <a:close/>
              </a:path>
            </a:pathLst>
          </a:custGeom>
          <a:solidFill>
            <a:srgbClr val="4E50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136640" y="1415288"/>
            <a:ext cx="256730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524510" marR="5080" indent="-512445">
              <a:lnSpc>
                <a:spcPts val="1510"/>
              </a:lnSpc>
              <a:spcBef>
                <a:spcPts val="295"/>
              </a:spcBef>
            </a:pP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Upload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files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1400" spc="-85" dirty="0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needed</a:t>
            </a:r>
            <a:r>
              <a:rPr sz="14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help 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resolve 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120" dirty="0">
                <a:solidFill>
                  <a:srgbClr val="FFFFFF"/>
                </a:solidFill>
                <a:latin typeface="Arial"/>
                <a:cs typeface="Arial"/>
              </a:rPr>
              <a:t> case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35"/>
              </a:lnSpc>
            </a:pPr>
            <a:r>
              <a:rPr spc="-45" dirty="0"/>
              <a:t>Genesys </a:t>
            </a:r>
            <a:r>
              <a:rPr spc="-10" dirty="0"/>
              <a:t>confidential </a:t>
            </a:r>
            <a:r>
              <a:rPr spc="-20" dirty="0"/>
              <a:t>and </a:t>
            </a:r>
            <a:r>
              <a:rPr spc="-5" dirty="0"/>
              <a:t>proprietary information.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5" dirty="0"/>
              <a:t>Unauthorized </a:t>
            </a:r>
            <a:r>
              <a:rPr spc="-20" dirty="0"/>
              <a:t>disclosure </a:t>
            </a:r>
            <a:r>
              <a:rPr spc="-25" dirty="0"/>
              <a:t>is</a:t>
            </a:r>
            <a:r>
              <a:rPr spc="-60" dirty="0"/>
              <a:t> </a:t>
            </a:r>
            <a:r>
              <a:rPr spc="-5" dirty="0"/>
              <a:t>prohibited.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35" dirty="0"/>
              <a:t>16</a:t>
            </a:fld>
            <a:endParaRPr spc="-3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200" y="242442"/>
            <a:ext cx="55378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My</a:t>
            </a:r>
            <a:r>
              <a:rPr spc="-360" dirty="0"/>
              <a:t> </a:t>
            </a:r>
            <a:r>
              <a:rPr spc="-135" dirty="0"/>
              <a:t>Support:</a:t>
            </a:r>
            <a:r>
              <a:rPr spc="-370" dirty="0"/>
              <a:t> </a:t>
            </a:r>
            <a:r>
              <a:rPr spc="-165" dirty="0">
                <a:solidFill>
                  <a:srgbClr val="4E5053"/>
                </a:solidFill>
              </a:rPr>
              <a:t>Re-opening</a:t>
            </a:r>
            <a:r>
              <a:rPr spc="-375" dirty="0">
                <a:solidFill>
                  <a:srgbClr val="4E5053"/>
                </a:solidFill>
              </a:rPr>
              <a:t> </a:t>
            </a:r>
            <a:r>
              <a:rPr spc="-60" dirty="0">
                <a:solidFill>
                  <a:srgbClr val="4E5053"/>
                </a:solidFill>
              </a:rPr>
              <a:t>a</a:t>
            </a:r>
            <a:r>
              <a:rPr spc="-330" dirty="0">
                <a:solidFill>
                  <a:srgbClr val="4E5053"/>
                </a:solidFill>
              </a:rPr>
              <a:t> </a:t>
            </a:r>
            <a:r>
              <a:rPr spc="-145" dirty="0">
                <a:solidFill>
                  <a:srgbClr val="4E5053"/>
                </a:solidFill>
              </a:rPr>
              <a:t>Closed</a:t>
            </a:r>
            <a:r>
              <a:rPr spc="-375" dirty="0">
                <a:solidFill>
                  <a:srgbClr val="4E5053"/>
                </a:solidFill>
              </a:rPr>
              <a:t> </a:t>
            </a:r>
            <a:r>
              <a:rPr spc="-175" dirty="0">
                <a:solidFill>
                  <a:srgbClr val="4E5053"/>
                </a:solidFill>
              </a:rPr>
              <a:t>Case</a:t>
            </a:r>
          </a:p>
        </p:txBody>
      </p:sp>
      <p:sp>
        <p:nvSpPr>
          <p:cNvPr id="3" name="object 3"/>
          <p:cNvSpPr/>
          <p:nvPr/>
        </p:nvSpPr>
        <p:spPr>
          <a:xfrm>
            <a:off x="342900" y="801623"/>
            <a:ext cx="4844796" cy="3756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8327" y="797051"/>
            <a:ext cx="4853940" cy="3766185"/>
          </a:xfrm>
          <a:custGeom>
            <a:avLst/>
            <a:gdLst/>
            <a:ahLst/>
            <a:cxnLst/>
            <a:rect l="l" t="t" r="r" b="b"/>
            <a:pathLst>
              <a:path w="4853940" h="3766185">
                <a:moveTo>
                  <a:pt x="0" y="3765804"/>
                </a:moveTo>
                <a:lnTo>
                  <a:pt x="4853940" y="3765804"/>
                </a:lnTo>
                <a:lnTo>
                  <a:pt x="4853940" y="0"/>
                </a:lnTo>
                <a:lnTo>
                  <a:pt x="0" y="0"/>
                </a:lnTo>
                <a:lnTo>
                  <a:pt x="0" y="3765804"/>
                </a:lnTo>
                <a:close/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4424" y="2481072"/>
            <a:ext cx="802385" cy="1897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425" y="2474214"/>
            <a:ext cx="772795" cy="160020"/>
          </a:xfrm>
          <a:custGeom>
            <a:avLst/>
            <a:gdLst/>
            <a:ahLst/>
            <a:cxnLst/>
            <a:rect l="l" t="t" r="r" b="b"/>
            <a:pathLst>
              <a:path w="772794" h="160019">
                <a:moveTo>
                  <a:pt x="0" y="79121"/>
                </a:moveTo>
                <a:lnTo>
                  <a:pt x="6215" y="48327"/>
                </a:lnTo>
                <a:lnTo>
                  <a:pt x="23164" y="23177"/>
                </a:lnTo>
                <a:lnTo>
                  <a:pt x="48306" y="6219"/>
                </a:lnTo>
                <a:lnTo>
                  <a:pt x="79095" y="0"/>
                </a:lnTo>
                <a:lnTo>
                  <a:pt x="693572" y="0"/>
                </a:lnTo>
                <a:lnTo>
                  <a:pt x="724361" y="6219"/>
                </a:lnTo>
                <a:lnTo>
                  <a:pt x="749503" y="23177"/>
                </a:lnTo>
                <a:lnTo>
                  <a:pt x="766452" y="48327"/>
                </a:lnTo>
                <a:lnTo>
                  <a:pt x="772668" y="79121"/>
                </a:lnTo>
                <a:lnTo>
                  <a:pt x="772668" y="80899"/>
                </a:lnTo>
                <a:lnTo>
                  <a:pt x="766452" y="111692"/>
                </a:lnTo>
                <a:lnTo>
                  <a:pt x="749503" y="136842"/>
                </a:lnTo>
                <a:lnTo>
                  <a:pt x="724361" y="153800"/>
                </a:lnTo>
                <a:lnTo>
                  <a:pt x="693572" y="160019"/>
                </a:lnTo>
                <a:lnTo>
                  <a:pt x="79095" y="160019"/>
                </a:lnTo>
                <a:lnTo>
                  <a:pt x="48306" y="153800"/>
                </a:lnTo>
                <a:lnTo>
                  <a:pt x="23164" y="136842"/>
                </a:lnTo>
                <a:lnTo>
                  <a:pt x="6215" y="111692"/>
                </a:lnTo>
                <a:lnTo>
                  <a:pt x="0" y="80899"/>
                </a:lnTo>
                <a:lnTo>
                  <a:pt x="0" y="79121"/>
                </a:lnTo>
                <a:close/>
              </a:path>
            </a:pathLst>
          </a:custGeom>
          <a:ln w="28956">
            <a:solidFill>
              <a:srgbClr val="FF4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03420" y="809244"/>
            <a:ext cx="342900" cy="142240"/>
          </a:xfrm>
          <a:custGeom>
            <a:avLst/>
            <a:gdLst/>
            <a:ahLst/>
            <a:cxnLst/>
            <a:rect l="l" t="t" r="r" b="b"/>
            <a:pathLst>
              <a:path w="342900" h="142240">
                <a:moveTo>
                  <a:pt x="0" y="141732"/>
                </a:moveTo>
                <a:lnTo>
                  <a:pt x="342900" y="141732"/>
                </a:lnTo>
                <a:lnTo>
                  <a:pt x="342900" y="0"/>
                </a:lnTo>
                <a:lnTo>
                  <a:pt x="0" y="0"/>
                </a:lnTo>
                <a:lnTo>
                  <a:pt x="0" y="1417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21252" y="3523488"/>
            <a:ext cx="638810" cy="1035050"/>
          </a:xfrm>
          <a:custGeom>
            <a:avLst/>
            <a:gdLst/>
            <a:ahLst/>
            <a:cxnLst/>
            <a:rect l="l" t="t" r="r" b="b"/>
            <a:pathLst>
              <a:path w="638810" h="1035050">
                <a:moveTo>
                  <a:pt x="0" y="1034796"/>
                </a:moveTo>
                <a:lnTo>
                  <a:pt x="638555" y="1034796"/>
                </a:lnTo>
                <a:lnTo>
                  <a:pt x="638555" y="0"/>
                </a:lnTo>
                <a:lnTo>
                  <a:pt x="0" y="0"/>
                </a:lnTo>
                <a:lnTo>
                  <a:pt x="0" y="10347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23844" y="1517903"/>
            <a:ext cx="5363717" cy="13281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64479" y="1915667"/>
            <a:ext cx="3316985" cy="5661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25495" y="1496567"/>
            <a:ext cx="5363210" cy="1327785"/>
          </a:xfrm>
          <a:custGeom>
            <a:avLst/>
            <a:gdLst/>
            <a:ahLst/>
            <a:cxnLst/>
            <a:rect l="l" t="t" r="r" b="b"/>
            <a:pathLst>
              <a:path w="5363209" h="1327785">
                <a:moveTo>
                  <a:pt x="5362829" y="0"/>
                </a:moveTo>
                <a:lnTo>
                  <a:pt x="2032889" y="0"/>
                </a:lnTo>
                <a:lnTo>
                  <a:pt x="2032889" y="221234"/>
                </a:lnTo>
                <a:lnTo>
                  <a:pt x="0" y="294894"/>
                </a:lnTo>
                <a:lnTo>
                  <a:pt x="2032889" y="553085"/>
                </a:lnTo>
                <a:lnTo>
                  <a:pt x="2032889" y="1327404"/>
                </a:lnTo>
                <a:lnTo>
                  <a:pt x="5362829" y="1327404"/>
                </a:lnTo>
                <a:lnTo>
                  <a:pt x="5362829" y="0"/>
                </a:lnTo>
                <a:close/>
              </a:path>
            </a:pathLst>
          </a:custGeom>
          <a:solidFill>
            <a:srgbClr val="4E50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459984" y="1923034"/>
            <a:ext cx="3130550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255904">
              <a:lnSpc>
                <a:spcPts val="1510"/>
              </a:lnSpc>
              <a:spcBef>
                <a:spcPts val="295"/>
              </a:spcBef>
            </a:pPr>
            <a:r>
              <a:rPr sz="1400" spc="-16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re-open </a:t>
            </a:r>
            <a:r>
              <a:rPr sz="1400" spc="-1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400" spc="-100" dirty="0">
                <a:solidFill>
                  <a:srgbClr val="FFFFFF"/>
                </a:solidFill>
                <a:latin typeface="Arial"/>
                <a:cs typeface="Arial"/>
              </a:rPr>
              <a:t>Closed </a:t>
            </a:r>
            <a:r>
              <a:rPr sz="1400" spc="-130" dirty="0">
                <a:solidFill>
                  <a:srgbClr val="FFFFFF"/>
                </a:solidFill>
                <a:latin typeface="Arial"/>
                <a:cs typeface="Arial"/>
              </a:rPr>
              <a:t>Case, 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select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1400" spc="-100" dirty="0">
                <a:solidFill>
                  <a:srgbClr val="FFFFFF"/>
                </a:solidFill>
                <a:latin typeface="Arial"/>
                <a:cs typeface="Arial"/>
              </a:rPr>
              <a:t>Closed </a:t>
            </a:r>
            <a:r>
              <a:rPr sz="1400" spc="-155" dirty="0">
                <a:solidFill>
                  <a:srgbClr val="FFFFFF"/>
                </a:solidFill>
                <a:latin typeface="Arial"/>
                <a:cs typeface="Arial"/>
              </a:rPr>
              <a:t>Case 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select </a:t>
            </a:r>
            <a:r>
              <a:rPr sz="1400" spc="-90" dirty="0">
                <a:solidFill>
                  <a:srgbClr val="FFFFFF"/>
                </a:solidFill>
                <a:latin typeface="Arial"/>
                <a:cs typeface="Arial"/>
              </a:rPr>
              <a:t>Request 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Arial"/>
                <a:cs typeface="Arial"/>
              </a:rPr>
              <a:t>Re-open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35"/>
              </a:lnSpc>
            </a:pPr>
            <a:r>
              <a:rPr spc="-45" dirty="0"/>
              <a:t>Genesys </a:t>
            </a:r>
            <a:r>
              <a:rPr spc="-10" dirty="0"/>
              <a:t>confidential </a:t>
            </a:r>
            <a:r>
              <a:rPr spc="-20" dirty="0"/>
              <a:t>and </a:t>
            </a:r>
            <a:r>
              <a:rPr spc="-5" dirty="0"/>
              <a:t>proprietary information.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5" dirty="0"/>
              <a:t>Unauthorized </a:t>
            </a:r>
            <a:r>
              <a:rPr spc="-20" dirty="0"/>
              <a:t>disclosure </a:t>
            </a:r>
            <a:r>
              <a:rPr spc="-25" dirty="0"/>
              <a:t>is</a:t>
            </a:r>
            <a:r>
              <a:rPr spc="-60" dirty="0"/>
              <a:t> </a:t>
            </a:r>
            <a:r>
              <a:rPr spc="-5" dirty="0"/>
              <a:t>prohibited.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35" dirty="0"/>
              <a:t>17</a:t>
            </a:fld>
            <a:endParaRPr spc="-3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200" y="242442"/>
            <a:ext cx="66935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My</a:t>
            </a:r>
            <a:r>
              <a:rPr spc="-345" dirty="0"/>
              <a:t> </a:t>
            </a:r>
            <a:r>
              <a:rPr spc="-135" dirty="0"/>
              <a:t>Support:</a:t>
            </a:r>
            <a:r>
              <a:rPr spc="-360" dirty="0"/>
              <a:t> </a:t>
            </a:r>
            <a:r>
              <a:rPr spc="-110" dirty="0">
                <a:solidFill>
                  <a:srgbClr val="4E5053"/>
                </a:solidFill>
              </a:rPr>
              <a:t>Managing</a:t>
            </a:r>
            <a:r>
              <a:rPr spc="-350" dirty="0">
                <a:solidFill>
                  <a:srgbClr val="4E5053"/>
                </a:solidFill>
              </a:rPr>
              <a:t> </a:t>
            </a:r>
            <a:r>
              <a:rPr spc="-135" dirty="0">
                <a:solidFill>
                  <a:srgbClr val="4E5053"/>
                </a:solidFill>
              </a:rPr>
              <a:t>Your</a:t>
            </a:r>
            <a:r>
              <a:rPr spc="-355" dirty="0">
                <a:solidFill>
                  <a:srgbClr val="4E5053"/>
                </a:solidFill>
              </a:rPr>
              <a:t> </a:t>
            </a:r>
            <a:r>
              <a:rPr spc="-45" dirty="0">
                <a:solidFill>
                  <a:srgbClr val="4E5053"/>
                </a:solidFill>
              </a:rPr>
              <a:t>My</a:t>
            </a:r>
            <a:r>
              <a:rPr spc="-345" dirty="0">
                <a:solidFill>
                  <a:srgbClr val="4E5053"/>
                </a:solidFill>
              </a:rPr>
              <a:t> </a:t>
            </a:r>
            <a:r>
              <a:rPr spc="-114" dirty="0">
                <a:solidFill>
                  <a:srgbClr val="4E5053"/>
                </a:solidFill>
              </a:rPr>
              <a:t>Support</a:t>
            </a:r>
            <a:r>
              <a:rPr spc="-350" dirty="0">
                <a:solidFill>
                  <a:srgbClr val="4E5053"/>
                </a:solidFill>
              </a:rPr>
              <a:t> </a:t>
            </a:r>
            <a:r>
              <a:rPr spc="-110" dirty="0">
                <a:solidFill>
                  <a:srgbClr val="4E5053"/>
                </a:solidFill>
              </a:rPr>
              <a:t>Profile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92388" y="4725111"/>
            <a:ext cx="123189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-35" dirty="0">
                <a:solidFill>
                  <a:srgbClr val="888888"/>
                </a:solidFill>
                <a:latin typeface="Arial"/>
                <a:cs typeface="Arial"/>
              </a:rPr>
              <a:t>23</a:t>
            </a:r>
            <a:endParaRPr sz="7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9069" y="4668723"/>
            <a:ext cx="1484630" cy="19685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550" spc="-45" dirty="0">
                <a:solidFill>
                  <a:srgbClr val="A6A6A6"/>
                </a:solidFill>
                <a:latin typeface="Arial"/>
                <a:cs typeface="Arial"/>
              </a:rPr>
              <a:t>Genesys </a:t>
            </a:r>
            <a:r>
              <a:rPr sz="550" spc="-10" dirty="0">
                <a:solidFill>
                  <a:srgbClr val="A6A6A6"/>
                </a:solidFill>
                <a:latin typeface="Arial"/>
                <a:cs typeface="Arial"/>
              </a:rPr>
              <a:t>confidential </a:t>
            </a:r>
            <a:r>
              <a:rPr sz="550" spc="-20" dirty="0">
                <a:solidFill>
                  <a:srgbClr val="A6A6A6"/>
                </a:solidFill>
                <a:latin typeface="Arial"/>
                <a:cs typeface="Arial"/>
              </a:rPr>
              <a:t>and </a:t>
            </a:r>
            <a:r>
              <a:rPr sz="550" spc="-5" dirty="0">
                <a:solidFill>
                  <a:srgbClr val="A6A6A6"/>
                </a:solidFill>
                <a:latin typeface="Arial"/>
                <a:cs typeface="Arial"/>
              </a:rPr>
              <a:t>proprietary information.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550" spc="-15" dirty="0">
                <a:solidFill>
                  <a:srgbClr val="A6A6A6"/>
                </a:solidFill>
                <a:latin typeface="Arial"/>
                <a:cs typeface="Arial"/>
              </a:rPr>
              <a:t>Unauthorized </a:t>
            </a:r>
            <a:r>
              <a:rPr sz="550" spc="-20" dirty="0">
                <a:solidFill>
                  <a:srgbClr val="A6A6A6"/>
                </a:solidFill>
                <a:latin typeface="Arial"/>
                <a:cs typeface="Arial"/>
              </a:rPr>
              <a:t>disclosure </a:t>
            </a:r>
            <a:r>
              <a:rPr sz="550" spc="-25" dirty="0">
                <a:solidFill>
                  <a:srgbClr val="A6A6A6"/>
                </a:solidFill>
                <a:latin typeface="Arial"/>
                <a:cs typeface="Arial"/>
              </a:rPr>
              <a:t>is</a:t>
            </a:r>
            <a:r>
              <a:rPr sz="550" spc="-6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550" spc="-5" dirty="0">
                <a:solidFill>
                  <a:srgbClr val="A6A6A6"/>
                </a:solidFill>
                <a:latin typeface="Arial"/>
                <a:cs typeface="Arial"/>
              </a:rPr>
              <a:t>prohibited.</a:t>
            </a:r>
            <a:endParaRPr sz="5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8327" y="758951"/>
            <a:ext cx="4834128" cy="3829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3756" y="754380"/>
            <a:ext cx="4843780" cy="3839210"/>
          </a:xfrm>
          <a:custGeom>
            <a:avLst/>
            <a:gdLst/>
            <a:ahLst/>
            <a:cxnLst/>
            <a:rect l="l" t="t" r="r" b="b"/>
            <a:pathLst>
              <a:path w="4843780" h="3839210">
                <a:moveTo>
                  <a:pt x="0" y="3838955"/>
                </a:moveTo>
                <a:lnTo>
                  <a:pt x="4843272" y="3838955"/>
                </a:lnTo>
                <a:lnTo>
                  <a:pt x="4843272" y="0"/>
                </a:lnTo>
                <a:lnTo>
                  <a:pt x="0" y="0"/>
                </a:lnTo>
                <a:lnTo>
                  <a:pt x="0" y="3838955"/>
                </a:lnTo>
                <a:close/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53411" y="1781555"/>
            <a:ext cx="1019810" cy="2490470"/>
          </a:xfrm>
          <a:custGeom>
            <a:avLst/>
            <a:gdLst/>
            <a:ahLst/>
            <a:cxnLst/>
            <a:rect l="l" t="t" r="r" b="b"/>
            <a:pathLst>
              <a:path w="1019810" h="2490470">
                <a:moveTo>
                  <a:pt x="0" y="2490216"/>
                </a:moveTo>
                <a:lnTo>
                  <a:pt x="1019556" y="2490216"/>
                </a:lnTo>
                <a:lnTo>
                  <a:pt x="1019556" y="0"/>
                </a:lnTo>
                <a:lnTo>
                  <a:pt x="0" y="0"/>
                </a:lnTo>
                <a:lnTo>
                  <a:pt x="0" y="24902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53411" y="1781555"/>
            <a:ext cx="1019810" cy="2490470"/>
          </a:xfrm>
          <a:custGeom>
            <a:avLst/>
            <a:gdLst/>
            <a:ahLst/>
            <a:cxnLst/>
            <a:rect l="l" t="t" r="r" b="b"/>
            <a:pathLst>
              <a:path w="1019810" h="2490470">
                <a:moveTo>
                  <a:pt x="0" y="2490216"/>
                </a:moveTo>
                <a:lnTo>
                  <a:pt x="1019556" y="2490216"/>
                </a:lnTo>
                <a:lnTo>
                  <a:pt x="1019556" y="0"/>
                </a:lnTo>
                <a:lnTo>
                  <a:pt x="0" y="0"/>
                </a:lnTo>
                <a:lnTo>
                  <a:pt x="0" y="249021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21123" y="835152"/>
            <a:ext cx="381000" cy="125095"/>
          </a:xfrm>
          <a:custGeom>
            <a:avLst/>
            <a:gdLst/>
            <a:ahLst/>
            <a:cxnLst/>
            <a:rect l="l" t="t" r="r" b="b"/>
            <a:pathLst>
              <a:path w="381000" h="125094">
                <a:moveTo>
                  <a:pt x="0" y="124967"/>
                </a:moveTo>
                <a:lnTo>
                  <a:pt x="381000" y="124967"/>
                </a:lnTo>
                <a:lnTo>
                  <a:pt x="381000" y="0"/>
                </a:lnTo>
                <a:lnTo>
                  <a:pt x="0" y="0"/>
                </a:lnTo>
                <a:lnTo>
                  <a:pt x="0" y="1249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21123" y="835152"/>
            <a:ext cx="381000" cy="125095"/>
          </a:xfrm>
          <a:custGeom>
            <a:avLst/>
            <a:gdLst/>
            <a:ahLst/>
            <a:cxnLst/>
            <a:rect l="l" t="t" r="r" b="b"/>
            <a:pathLst>
              <a:path w="381000" h="125094">
                <a:moveTo>
                  <a:pt x="0" y="124967"/>
                </a:moveTo>
                <a:lnTo>
                  <a:pt x="381000" y="124967"/>
                </a:lnTo>
                <a:lnTo>
                  <a:pt x="381000" y="0"/>
                </a:lnTo>
                <a:lnTo>
                  <a:pt x="0" y="0"/>
                </a:lnTo>
                <a:lnTo>
                  <a:pt x="0" y="124967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0520" y="3384816"/>
            <a:ext cx="605790" cy="191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6522" y="3377946"/>
            <a:ext cx="576580" cy="161925"/>
          </a:xfrm>
          <a:custGeom>
            <a:avLst/>
            <a:gdLst/>
            <a:ahLst/>
            <a:cxnLst/>
            <a:rect l="l" t="t" r="r" b="b"/>
            <a:pathLst>
              <a:path w="576580" h="161925">
                <a:moveTo>
                  <a:pt x="0" y="79882"/>
                </a:moveTo>
                <a:lnTo>
                  <a:pt x="6274" y="48756"/>
                </a:lnTo>
                <a:lnTo>
                  <a:pt x="23387" y="23367"/>
                </a:lnTo>
                <a:lnTo>
                  <a:pt x="48766" y="6266"/>
                </a:lnTo>
                <a:lnTo>
                  <a:pt x="79844" y="0"/>
                </a:lnTo>
                <a:lnTo>
                  <a:pt x="496227" y="0"/>
                </a:lnTo>
                <a:lnTo>
                  <a:pt x="527305" y="6266"/>
                </a:lnTo>
                <a:lnTo>
                  <a:pt x="552684" y="23367"/>
                </a:lnTo>
                <a:lnTo>
                  <a:pt x="569797" y="48756"/>
                </a:lnTo>
                <a:lnTo>
                  <a:pt x="576072" y="79882"/>
                </a:lnTo>
                <a:lnTo>
                  <a:pt x="576072" y="81660"/>
                </a:lnTo>
                <a:lnTo>
                  <a:pt x="569797" y="112787"/>
                </a:lnTo>
                <a:lnTo>
                  <a:pt x="552684" y="138175"/>
                </a:lnTo>
                <a:lnTo>
                  <a:pt x="527305" y="155277"/>
                </a:lnTo>
                <a:lnTo>
                  <a:pt x="496227" y="161543"/>
                </a:lnTo>
                <a:lnTo>
                  <a:pt x="79844" y="161543"/>
                </a:lnTo>
                <a:lnTo>
                  <a:pt x="48766" y="155277"/>
                </a:lnTo>
                <a:lnTo>
                  <a:pt x="23387" y="138175"/>
                </a:lnTo>
                <a:lnTo>
                  <a:pt x="6274" y="112787"/>
                </a:lnTo>
                <a:lnTo>
                  <a:pt x="0" y="81660"/>
                </a:lnTo>
                <a:lnTo>
                  <a:pt x="0" y="79882"/>
                </a:lnTo>
                <a:close/>
              </a:path>
            </a:pathLst>
          </a:custGeom>
          <a:ln w="28956">
            <a:solidFill>
              <a:srgbClr val="FF4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37816" y="2682239"/>
            <a:ext cx="6084570" cy="9867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00215" y="2779788"/>
            <a:ext cx="2076449" cy="3741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39594" y="2660904"/>
            <a:ext cx="6083935" cy="986790"/>
          </a:xfrm>
          <a:custGeom>
            <a:avLst/>
            <a:gdLst/>
            <a:ahLst/>
            <a:cxnLst/>
            <a:rect l="l" t="t" r="r" b="b"/>
            <a:pathLst>
              <a:path w="6083934" h="986789">
                <a:moveTo>
                  <a:pt x="6083554" y="0"/>
                </a:moveTo>
                <a:lnTo>
                  <a:pt x="3917950" y="0"/>
                </a:lnTo>
                <a:lnTo>
                  <a:pt x="3917950" y="312927"/>
                </a:lnTo>
                <a:lnTo>
                  <a:pt x="0" y="986282"/>
                </a:lnTo>
                <a:lnTo>
                  <a:pt x="3917950" y="447039"/>
                </a:lnTo>
                <a:lnTo>
                  <a:pt x="6083554" y="447039"/>
                </a:lnTo>
                <a:lnTo>
                  <a:pt x="6083554" y="0"/>
                </a:lnTo>
                <a:close/>
              </a:path>
              <a:path w="6083934" h="986789">
                <a:moveTo>
                  <a:pt x="6083554" y="447039"/>
                </a:moveTo>
                <a:lnTo>
                  <a:pt x="3917950" y="447039"/>
                </a:lnTo>
                <a:lnTo>
                  <a:pt x="3917950" y="536447"/>
                </a:lnTo>
                <a:lnTo>
                  <a:pt x="6083554" y="536447"/>
                </a:lnTo>
                <a:lnTo>
                  <a:pt x="6083554" y="447039"/>
                </a:lnTo>
                <a:close/>
              </a:path>
            </a:pathLst>
          </a:custGeom>
          <a:solidFill>
            <a:srgbClr val="4E50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396354" y="2787777"/>
            <a:ext cx="18878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Location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400" spc="-150" dirty="0">
                <a:solidFill>
                  <a:srgbClr val="FFFFFF"/>
                </a:solidFill>
                <a:latin typeface="Arial"/>
                <a:cs typeface="Arial"/>
              </a:rPr>
              <a:t>IVR</a:t>
            </a:r>
            <a:r>
              <a:rPr sz="1400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14" dirty="0">
                <a:solidFill>
                  <a:srgbClr val="FFFFFF"/>
                </a:solidFill>
                <a:latin typeface="Arial"/>
                <a:cs typeface="Arial"/>
              </a:rPr>
              <a:t>Code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90234" y="1020571"/>
            <a:ext cx="236156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sz="1400" spc="5" dirty="0">
                <a:solidFill>
                  <a:srgbClr val="4E5053"/>
                </a:solidFill>
                <a:latin typeface="Arial"/>
                <a:cs typeface="Arial"/>
              </a:rPr>
              <a:t>My </a:t>
            </a:r>
            <a:r>
              <a:rPr sz="1400" spc="10" dirty="0">
                <a:solidFill>
                  <a:srgbClr val="4E5053"/>
                </a:solidFill>
                <a:latin typeface="Arial"/>
                <a:cs typeface="Arial"/>
              </a:rPr>
              <a:t>Profile </a:t>
            </a:r>
            <a:r>
              <a:rPr sz="1400" spc="5" dirty="0">
                <a:solidFill>
                  <a:srgbClr val="4E5053"/>
                </a:solidFill>
                <a:latin typeface="Arial"/>
                <a:cs typeface="Arial"/>
              </a:rPr>
              <a:t>displays </a:t>
            </a:r>
            <a:r>
              <a:rPr sz="1400" spc="-5" dirty="0">
                <a:solidFill>
                  <a:srgbClr val="4E5053"/>
                </a:solidFill>
                <a:latin typeface="Arial"/>
                <a:cs typeface="Arial"/>
              </a:rPr>
              <a:t>your  </a:t>
            </a:r>
            <a:r>
              <a:rPr sz="1400" dirty="0">
                <a:solidFill>
                  <a:srgbClr val="4E5053"/>
                </a:solidFill>
                <a:latin typeface="Arial"/>
                <a:cs typeface="Arial"/>
              </a:rPr>
              <a:t>personal </a:t>
            </a:r>
            <a:r>
              <a:rPr sz="1400" spc="15" dirty="0">
                <a:solidFill>
                  <a:srgbClr val="4E5053"/>
                </a:solidFill>
                <a:latin typeface="Arial"/>
                <a:cs typeface="Arial"/>
              </a:rPr>
              <a:t>account</a:t>
            </a:r>
            <a:r>
              <a:rPr sz="1400" spc="-135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4E5053"/>
                </a:solidFill>
                <a:latin typeface="Arial"/>
                <a:cs typeface="Arial"/>
              </a:rPr>
              <a:t>information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801367" y="3663696"/>
            <a:ext cx="472440" cy="184785"/>
          </a:xfrm>
          <a:custGeom>
            <a:avLst/>
            <a:gdLst/>
            <a:ahLst/>
            <a:cxnLst/>
            <a:rect l="l" t="t" r="r" b="b"/>
            <a:pathLst>
              <a:path w="472439" h="184785">
                <a:moveTo>
                  <a:pt x="0" y="184403"/>
                </a:moveTo>
                <a:lnTo>
                  <a:pt x="472440" y="184403"/>
                </a:lnTo>
                <a:lnTo>
                  <a:pt x="472440" y="0"/>
                </a:lnTo>
                <a:lnTo>
                  <a:pt x="0" y="0"/>
                </a:lnTo>
                <a:lnTo>
                  <a:pt x="0" y="1844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801367" y="3663696"/>
            <a:ext cx="346075" cy="18478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91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30"/>
              </a:spcBef>
            </a:pPr>
            <a:r>
              <a:rPr sz="600" b="1" spc="-20" dirty="0">
                <a:solidFill>
                  <a:srgbClr val="4E5053"/>
                </a:solidFill>
                <a:latin typeface="Trebuchet MS"/>
                <a:cs typeface="Trebuchet MS"/>
              </a:rPr>
              <a:t>IVR</a:t>
            </a:r>
            <a:r>
              <a:rPr sz="600" b="1" spc="-114" dirty="0">
                <a:solidFill>
                  <a:srgbClr val="4E5053"/>
                </a:solidFill>
                <a:latin typeface="Trebuchet MS"/>
                <a:cs typeface="Trebuchet MS"/>
              </a:rPr>
              <a:t> </a:t>
            </a:r>
            <a:r>
              <a:rPr sz="600" b="1" spc="-35" dirty="0">
                <a:solidFill>
                  <a:srgbClr val="4E5053"/>
                </a:solidFill>
                <a:latin typeface="Trebuchet MS"/>
                <a:cs typeface="Trebuchet MS"/>
              </a:rPr>
              <a:t>Cod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47316" y="3663696"/>
            <a:ext cx="127000" cy="18478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9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30"/>
              </a:spcBef>
            </a:pPr>
            <a:r>
              <a:rPr sz="600" b="1" spc="-45" dirty="0">
                <a:solidFill>
                  <a:srgbClr val="4E5053"/>
                </a:solidFill>
                <a:latin typeface="Trebuchet MS"/>
                <a:cs typeface="Trebuchet MS"/>
              </a:rPr>
              <a:t>e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790700" y="3640835"/>
            <a:ext cx="463550" cy="207645"/>
          </a:xfrm>
          <a:custGeom>
            <a:avLst/>
            <a:gdLst/>
            <a:ahLst/>
            <a:cxnLst/>
            <a:rect l="l" t="t" r="r" b="b"/>
            <a:pathLst>
              <a:path w="463550" h="207645">
                <a:moveTo>
                  <a:pt x="0" y="103631"/>
                </a:moveTo>
                <a:lnTo>
                  <a:pt x="31637" y="51307"/>
                </a:lnTo>
                <a:lnTo>
                  <a:pt x="67865" y="30337"/>
                </a:lnTo>
                <a:lnTo>
                  <a:pt x="114751" y="14139"/>
                </a:lnTo>
                <a:lnTo>
                  <a:pt x="170082" y="3698"/>
                </a:lnTo>
                <a:lnTo>
                  <a:pt x="231648" y="0"/>
                </a:lnTo>
                <a:lnTo>
                  <a:pt x="293213" y="3698"/>
                </a:lnTo>
                <a:lnTo>
                  <a:pt x="348544" y="14139"/>
                </a:lnTo>
                <a:lnTo>
                  <a:pt x="395430" y="30337"/>
                </a:lnTo>
                <a:lnTo>
                  <a:pt x="431658" y="51308"/>
                </a:lnTo>
                <a:lnTo>
                  <a:pt x="463295" y="103631"/>
                </a:lnTo>
                <a:lnTo>
                  <a:pt x="455018" y="131196"/>
                </a:lnTo>
                <a:lnTo>
                  <a:pt x="395430" y="176926"/>
                </a:lnTo>
                <a:lnTo>
                  <a:pt x="348544" y="193124"/>
                </a:lnTo>
                <a:lnTo>
                  <a:pt x="293213" y="203565"/>
                </a:lnTo>
                <a:lnTo>
                  <a:pt x="231648" y="207263"/>
                </a:lnTo>
                <a:lnTo>
                  <a:pt x="170082" y="203565"/>
                </a:lnTo>
                <a:lnTo>
                  <a:pt x="114751" y="193124"/>
                </a:lnTo>
                <a:lnTo>
                  <a:pt x="67865" y="176926"/>
                </a:lnTo>
                <a:lnTo>
                  <a:pt x="31637" y="155955"/>
                </a:lnTo>
                <a:lnTo>
                  <a:pt x="0" y="103631"/>
                </a:lnTo>
                <a:close/>
              </a:path>
            </a:pathLst>
          </a:custGeom>
          <a:ln w="12192">
            <a:solidFill>
              <a:srgbClr val="FF4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56788" y="3642359"/>
            <a:ext cx="5019294" cy="8679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26479" y="3713988"/>
            <a:ext cx="2170937" cy="7581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58565" y="3621023"/>
            <a:ext cx="5018405" cy="867410"/>
          </a:xfrm>
          <a:custGeom>
            <a:avLst/>
            <a:gdLst/>
            <a:ahLst/>
            <a:cxnLst/>
            <a:rect l="l" t="t" r="r" b="b"/>
            <a:pathLst>
              <a:path w="5018405" h="867410">
                <a:moveTo>
                  <a:pt x="5018278" y="722630"/>
                </a:moveTo>
                <a:lnTo>
                  <a:pt x="2852674" y="722630"/>
                </a:lnTo>
                <a:lnTo>
                  <a:pt x="2852674" y="867156"/>
                </a:lnTo>
                <a:lnTo>
                  <a:pt x="5018278" y="867156"/>
                </a:lnTo>
                <a:lnTo>
                  <a:pt x="5018278" y="722630"/>
                </a:lnTo>
                <a:close/>
              </a:path>
              <a:path w="5018405" h="867410">
                <a:moveTo>
                  <a:pt x="5018278" y="0"/>
                </a:moveTo>
                <a:lnTo>
                  <a:pt x="2852674" y="0"/>
                </a:lnTo>
                <a:lnTo>
                  <a:pt x="2852674" y="505841"/>
                </a:lnTo>
                <a:lnTo>
                  <a:pt x="0" y="772439"/>
                </a:lnTo>
                <a:lnTo>
                  <a:pt x="2852674" y="722630"/>
                </a:lnTo>
                <a:lnTo>
                  <a:pt x="5018278" y="722630"/>
                </a:lnTo>
                <a:lnTo>
                  <a:pt x="5018278" y="0"/>
                </a:lnTo>
                <a:close/>
              </a:path>
            </a:pathLst>
          </a:custGeom>
          <a:solidFill>
            <a:srgbClr val="4E50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222619" y="3722014"/>
            <a:ext cx="1941830" cy="62420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635" algn="ctr">
              <a:lnSpc>
                <a:spcPct val="90100"/>
              </a:lnSpc>
              <a:spcBef>
                <a:spcPts val="27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update 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profile,  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select Update 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Contact</a:t>
            </a:r>
            <a:r>
              <a:rPr sz="1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Info  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before</a:t>
            </a:r>
            <a:r>
              <a:rPr sz="1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exiting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200" y="242442"/>
            <a:ext cx="6524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My</a:t>
            </a:r>
            <a:r>
              <a:rPr spc="-350" dirty="0"/>
              <a:t> </a:t>
            </a:r>
            <a:r>
              <a:rPr spc="-135" dirty="0"/>
              <a:t>Support:</a:t>
            </a:r>
            <a:r>
              <a:rPr spc="-360" dirty="0"/>
              <a:t> </a:t>
            </a:r>
            <a:r>
              <a:rPr spc="-125" dirty="0">
                <a:solidFill>
                  <a:srgbClr val="4E5053"/>
                </a:solidFill>
              </a:rPr>
              <a:t>Viewing</a:t>
            </a:r>
            <a:r>
              <a:rPr spc="-350" dirty="0">
                <a:solidFill>
                  <a:srgbClr val="4E5053"/>
                </a:solidFill>
              </a:rPr>
              <a:t> </a:t>
            </a:r>
            <a:r>
              <a:rPr spc="-135" dirty="0">
                <a:solidFill>
                  <a:srgbClr val="4E5053"/>
                </a:solidFill>
              </a:rPr>
              <a:t>Your</a:t>
            </a:r>
            <a:r>
              <a:rPr spc="-345" dirty="0">
                <a:solidFill>
                  <a:srgbClr val="4E5053"/>
                </a:solidFill>
              </a:rPr>
              <a:t> </a:t>
            </a:r>
            <a:r>
              <a:rPr spc="-45" dirty="0">
                <a:solidFill>
                  <a:srgbClr val="4E5053"/>
                </a:solidFill>
              </a:rPr>
              <a:t>My</a:t>
            </a:r>
            <a:r>
              <a:rPr spc="-345" dirty="0">
                <a:solidFill>
                  <a:srgbClr val="4E5053"/>
                </a:solidFill>
              </a:rPr>
              <a:t> </a:t>
            </a:r>
            <a:r>
              <a:rPr spc="-114" dirty="0">
                <a:solidFill>
                  <a:srgbClr val="4E5053"/>
                </a:solidFill>
              </a:rPr>
              <a:t>Support</a:t>
            </a:r>
            <a:r>
              <a:rPr spc="-360" dirty="0">
                <a:solidFill>
                  <a:srgbClr val="4E5053"/>
                </a:solidFill>
              </a:rPr>
              <a:t> </a:t>
            </a:r>
            <a:r>
              <a:rPr spc="-114" dirty="0">
                <a:solidFill>
                  <a:srgbClr val="4E5053"/>
                </a:solidFill>
              </a:rPr>
              <a:t>Access</a:t>
            </a:r>
          </a:p>
        </p:txBody>
      </p:sp>
      <p:sp>
        <p:nvSpPr>
          <p:cNvPr id="3" name="object 3"/>
          <p:cNvSpPr/>
          <p:nvPr/>
        </p:nvSpPr>
        <p:spPr>
          <a:xfrm>
            <a:off x="3727703" y="733044"/>
            <a:ext cx="4233672" cy="4357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23132" y="728472"/>
            <a:ext cx="4243070" cy="4366260"/>
          </a:xfrm>
          <a:custGeom>
            <a:avLst/>
            <a:gdLst/>
            <a:ahLst/>
            <a:cxnLst/>
            <a:rect l="l" t="t" r="r" b="b"/>
            <a:pathLst>
              <a:path w="4243070" h="4366260">
                <a:moveTo>
                  <a:pt x="0" y="4366260"/>
                </a:moveTo>
                <a:lnTo>
                  <a:pt x="4242816" y="4366260"/>
                </a:lnTo>
                <a:lnTo>
                  <a:pt x="4242816" y="0"/>
                </a:lnTo>
                <a:lnTo>
                  <a:pt x="0" y="0"/>
                </a:lnTo>
                <a:lnTo>
                  <a:pt x="0" y="4366260"/>
                </a:lnTo>
                <a:close/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80731" y="774191"/>
            <a:ext cx="233679" cy="117475"/>
          </a:xfrm>
          <a:custGeom>
            <a:avLst/>
            <a:gdLst/>
            <a:ahLst/>
            <a:cxnLst/>
            <a:rect l="l" t="t" r="r" b="b"/>
            <a:pathLst>
              <a:path w="233679" h="117475">
                <a:moveTo>
                  <a:pt x="0" y="117348"/>
                </a:moveTo>
                <a:lnTo>
                  <a:pt x="233172" y="117348"/>
                </a:lnTo>
                <a:lnTo>
                  <a:pt x="233172" y="0"/>
                </a:lnTo>
                <a:lnTo>
                  <a:pt x="0" y="0"/>
                </a:lnTo>
                <a:lnTo>
                  <a:pt x="0" y="1173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80731" y="774191"/>
            <a:ext cx="233679" cy="117475"/>
          </a:xfrm>
          <a:custGeom>
            <a:avLst/>
            <a:gdLst/>
            <a:ahLst/>
            <a:cxnLst/>
            <a:rect l="l" t="t" r="r" b="b"/>
            <a:pathLst>
              <a:path w="233679" h="117475">
                <a:moveTo>
                  <a:pt x="0" y="117348"/>
                </a:moveTo>
                <a:lnTo>
                  <a:pt x="233172" y="117348"/>
                </a:lnTo>
                <a:lnTo>
                  <a:pt x="233172" y="0"/>
                </a:lnTo>
                <a:lnTo>
                  <a:pt x="0" y="0"/>
                </a:lnTo>
                <a:lnTo>
                  <a:pt x="0" y="117348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92267" y="1639823"/>
            <a:ext cx="1748155" cy="149860"/>
          </a:xfrm>
          <a:custGeom>
            <a:avLst/>
            <a:gdLst/>
            <a:ahLst/>
            <a:cxnLst/>
            <a:rect l="l" t="t" r="r" b="b"/>
            <a:pathLst>
              <a:path w="1748154" h="149860">
                <a:moveTo>
                  <a:pt x="0" y="149351"/>
                </a:moveTo>
                <a:lnTo>
                  <a:pt x="1748028" y="149351"/>
                </a:lnTo>
                <a:lnTo>
                  <a:pt x="1748028" y="0"/>
                </a:lnTo>
                <a:lnTo>
                  <a:pt x="0" y="0"/>
                </a:lnTo>
                <a:lnTo>
                  <a:pt x="0" y="149351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59323" y="2177795"/>
            <a:ext cx="1746885" cy="151130"/>
          </a:xfrm>
          <a:custGeom>
            <a:avLst/>
            <a:gdLst/>
            <a:ahLst/>
            <a:cxnLst/>
            <a:rect l="l" t="t" r="r" b="b"/>
            <a:pathLst>
              <a:path w="1746884" h="151130">
                <a:moveTo>
                  <a:pt x="0" y="150875"/>
                </a:moveTo>
                <a:lnTo>
                  <a:pt x="1746503" y="150875"/>
                </a:lnTo>
                <a:lnTo>
                  <a:pt x="1746503" y="0"/>
                </a:lnTo>
                <a:lnTo>
                  <a:pt x="0" y="0"/>
                </a:lnTo>
                <a:lnTo>
                  <a:pt x="0" y="1508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59323" y="2177795"/>
            <a:ext cx="1746885" cy="151130"/>
          </a:xfrm>
          <a:custGeom>
            <a:avLst/>
            <a:gdLst/>
            <a:ahLst/>
            <a:cxnLst/>
            <a:rect l="l" t="t" r="r" b="b"/>
            <a:pathLst>
              <a:path w="1746884" h="151130">
                <a:moveTo>
                  <a:pt x="0" y="150875"/>
                </a:moveTo>
                <a:lnTo>
                  <a:pt x="1746503" y="150875"/>
                </a:lnTo>
                <a:lnTo>
                  <a:pt x="1746503" y="0"/>
                </a:lnTo>
                <a:lnTo>
                  <a:pt x="0" y="0"/>
                </a:lnTo>
                <a:lnTo>
                  <a:pt x="0" y="15087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67328" y="3063227"/>
            <a:ext cx="607313" cy="192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83329" y="3056382"/>
            <a:ext cx="577850" cy="163195"/>
          </a:xfrm>
          <a:custGeom>
            <a:avLst/>
            <a:gdLst/>
            <a:ahLst/>
            <a:cxnLst/>
            <a:rect l="l" t="t" r="r" b="b"/>
            <a:pathLst>
              <a:path w="577850" h="163194">
                <a:moveTo>
                  <a:pt x="0" y="80644"/>
                </a:moveTo>
                <a:lnTo>
                  <a:pt x="6332" y="49238"/>
                </a:lnTo>
                <a:lnTo>
                  <a:pt x="23606" y="23606"/>
                </a:lnTo>
                <a:lnTo>
                  <a:pt x="49238" y="6332"/>
                </a:lnTo>
                <a:lnTo>
                  <a:pt x="80645" y="0"/>
                </a:lnTo>
                <a:lnTo>
                  <a:pt x="496950" y="0"/>
                </a:lnTo>
                <a:lnTo>
                  <a:pt x="528357" y="6332"/>
                </a:lnTo>
                <a:lnTo>
                  <a:pt x="553989" y="23606"/>
                </a:lnTo>
                <a:lnTo>
                  <a:pt x="571263" y="49238"/>
                </a:lnTo>
                <a:lnTo>
                  <a:pt x="577596" y="80644"/>
                </a:lnTo>
                <a:lnTo>
                  <a:pt x="577596" y="82423"/>
                </a:lnTo>
                <a:lnTo>
                  <a:pt x="571263" y="113829"/>
                </a:lnTo>
                <a:lnTo>
                  <a:pt x="553989" y="139461"/>
                </a:lnTo>
                <a:lnTo>
                  <a:pt x="528357" y="156735"/>
                </a:lnTo>
                <a:lnTo>
                  <a:pt x="496950" y="163068"/>
                </a:lnTo>
                <a:lnTo>
                  <a:pt x="80645" y="163068"/>
                </a:lnTo>
                <a:lnTo>
                  <a:pt x="49238" y="156735"/>
                </a:lnTo>
                <a:lnTo>
                  <a:pt x="23606" y="139461"/>
                </a:lnTo>
                <a:lnTo>
                  <a:pt x="6332" y="113829"/>
                </a:lnTo>
                <a:lnTo>
                  <a:pt x="0" y="82423"/>
                </a:lnTo>
                <a:lnTo>
                  <a:pt x="0" y="80644"/>
                </a:lnTo>
                <a:close/>
              </a:path>
            </a:pathLst>
          </a:custGeom>
          <a:ln w="28956">
            <a:solidFill>
              <a:srgbClr val="FF4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21640" y="1222375"/>
            <a:ext cx="2649220" cy="6235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sz="1400" b="1" spc="-15" dirty="0">
                <a:solidFill>
                  <a:srgbClr val="4E5053"/>
                </a:solidFill>
                <a:latin typeface="Arial"/>
                <a:cs typeface="Arial"/>
              </a:rPr>
              <a:t>My </a:t>
            </a:r>
            <a:r>
              <a:rPr sz="1400" b="1" spc="-55" dirty="0">
                <a:solidFill>
                  <a:srgbClr val="4E5053"/>
                </a:solidFill>
                <a:latin typeface="Arial"/>
                <a:cs typeface="Arial"/>
              </a:rPr>
              <a:t>Support </a:t>
            </a:r>
            <a:r>
              <a:rPr sz="1400" b="1" spc="-50" dirty="0">
                <a:solidFill>
                  <a:srgbClr val="4E5053"/>
                </a:solidFill>
                <a:latin typeface="Arial"/>
                <a:cs typeface="Arial"/>
              </a:rPr>
              <a:t>Access </a:t>
            </a:r>
            <a:r>
              <a:rPr sz="1400" spc="5" dirty="0">
                <a:solidFill>
                  <a:srgbClr val="4E5053"/>
                </a:solidFill>
                <a:latin typeface="Arial"/>
                <a:cs typeface="Arial"/>
              </a:rPr>
              <a:t>displays the  access</a:t>
            </a:r>
            <a:r>
              <a:rPr sz="1400" spc="-45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E5053"/>
                </a:solidFill>
                <a:latin typeface="Arial"/>
                <a:cs typeface="Arial"/>
              </a:rPr>
              <a:t>levels</a:t>
            </a:r>
            <a:r>
              <a:rPr sz="1400" spc="-65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400" spc="40" dirty="0">
                <a:solidFill>
                  <a:srgbClr val="4E5053"/>
                </a:solidFill>
                <a:latin typeface="Arial"/>
                <a:cs typeface="Arial"/>
              </a:rPr>
              <a:t>for</a:t>
            </a:r>
            <a:r>
              <a:rPr sz="1400" spc="-50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400" u="sng" spc="10" dirty="0">
                <a:solidFill>
                  <a:srgbClr val="4E5053"/>
                </a:solidFill>
                <a:uFill>
                  <a:solidFill>
                    <a:srgbClr val="4E5053"/>
                  </a:solidFill>
                </a:uFill>
                <a:latin typeface="Arial"/>
                <a:cs typeface="Arial"/>
              </a:rPr>
              <a:t>all</a:t>
            </a:r>
            <a:r>
              <a:rPr sz="1400" u="sng" spc="-55" dirty="0">
                <a:solidFill>
                  <a:srgbClr val="4E5053"/>
                </a:solidFill>
                <a:uFill>
                  <a:solidFill>
                    <a:srgbClr val="4E5053"/>
                  </a:solidFill>
                </a:uFill>
                <a:latin typeface="Arial"/>
                <a:cs typeface="Arial"/>
              </a:rPr>
              <a:t> </a:t>
            </a:r>
            <a:r>
              <a:rPr sz="1400" u="sng" dirty="0">
                <a:solidFill>
                  <a:srgbClr val="4E5053"/>
                </a:solidFill>
                <a:uFill>
                  <a:solidFill>
                    <a:srgbClr val="4E5053"/>
                  </a:solidFill>
                </a:uFill>
                <a:latin typeface="Arial"/>
                <a:cs typeface="Arial"/>
              </a:rPr>
              <a:t>users</a:t>
            </a:r>
            <a:r>
              <a:rPr sz="1400" u="sng" spc="-55" dirty="0">
                <a:solidFill>
                  <a:srgbClr val="4E5053"/>
                </a:solidFill>
                <a:uFill>
                  <a:solidFill>
                    <a:srgbClr val="4E5053"/>
                  </a:solidFill>
                </a:u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4E5053"/>
                </a:solidFill>
                <a:latin typeface="Arial"/>
                <a:cs typeface="Arial"/>
              </a:rPr>
              <a:t>at</a:t>
            </a:r>
            <a:r>
              <a:rPr sz="1400" spc="-45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E5053"/>
                </a:solidFill>
                <a:latin typeface="Arial"/>
                <a:cs typeface="Arial"/>
              </a:rPr>
              <a:t>your  </a:t>
            </a:r>
            <a:r>
              <a:rPr sz="1400" spc="10" dirty="0">
                <a:solidFill>
                  <a:srgbClr val="4E5053"/>
                </a:solidFill>
                <a:latin typeface="Arial"/>
                <a:cs typeface="Arial"/>
              </a:rPr>
              <a:t>organization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35"/>
              </a:lnSpc>
            </a:pPr>
            <a:r>
              <a:rPr spc="-45" dirty="0"/>
              <a:t>Genesys </a:t>
            </a:r>
            <a:r>
              <a:rPr spc="-10" dirty="0"/>
              <a:t>confidential </a:t>
            </a:r>
            <a:r>
              <a:rPr spc="-20" dirty="0"/>
              <a:t>and </a:t>
            </a:r>
            <a:r>
              <a:rPr spc="-5" dirty="0"/>
              <a:t>proprietary information.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5" dirty="0"/>
              <a:t>Unauthorized </a:t>
            </a:r>
            <a:r>
              <a:rPr spc="-20" dirty="0"/>
              <a:t>disclosure </a:t>
            </a:r>
            <a:r>
              <a:rPr spc="-25" dirty="0"/>
              <a:t>is</a:t>
            </a:r>
            <a:r>
              <a:rPr spc="-60" dirty="0"/>
              <a:t> </a:t>
            </a:r>
            <a:r>
              <a:rPr spc="-5" dirty="0"/>
              <a:t>prohibited.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815"/>
              </a:lnSpc>
            </a:pPr>
            <a:fld id="{81D60167-4931-47E6-BA6A-407CBD079E47}" type="slidenum">
              <a:rPr spc="-35" dirty="0"/>
              <a:t>19</a:t>
            </a:fld>
            <a:endParaRPr spc="-3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81885" y="4722190"/>
            <a:ext cx="145923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35"/>
              </a:lnSpc>
            </a:pPr>
            <a:r>
              <a:rPr sz="550" spc="-45" dirty="0">
                <a:solidFill>
                  <a:srgbClr val="A6A6A6"/>
                </a:solidFill>
                <a:latin typeface="Arial"/>
                <a:cs typeface="Arial"/>
              </a:rPr>
              <a:t>Genesys </a:t>
            </a:r>
            <a:r>
              <a:rPr sz="550" spc="-10" dirty="0">
                <a:solidFill>
                  <a:srgbClr val="A6A6A6"/>
                </a:solidFill>
                <a:latin typeface="Arial"/>
                <a:cs typeface="Arial"/>
              </a:rPr>
              <a:t>confidential </a:t>
            </a:r>
            <a:r>
              <a:rPr sz="550" spc="-20" dirty="0">
                <a:solidFill>
                  <a:srgbClr val="A6A6A6"/>
                </a:solidFill>
                <a:latin typeface="Arial"/>
                <a:cs typeface="Arial"/>
              </a:rPr>
              <a:t>and </a:t>
            </a:r>
            <a:r>
              <a:rPr sz="550" spc="-5" dirty="0">
                <a:solidFill>
                  <a:srgbClr val="A6A6A6"/>
                </a:solidFill>
                <a:latin typeface="Arial"/>
                <a:cs typeface="Arial"/>
              </a:rPr>
              <a:t>proprietary</a:t>
            </a:r>
            <a:r>
              <a:rPr sz="550" spc="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550" spc="-5" dirty="0">
                <a:solidFill>
                  <a:srgbClr val="A6A6A6"/>
                </a:solidFill>
                <a:latin typeface="Arial"/>
                <a:cs typeface="Arial"/>
              </a:rPr>
              <a:t>information.</a:t>
            </a:r>
            <a:endParaRPr sz="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r>
              <a:rPr sz="550" spc="-15" dirty="0">
                <a:solidFill>
                  <a:srgbClr val="A6A6A6"/>
                </a:solidFill>
                <a:latin typeface="Arial"/>
                <a:cs typeface="Arial"/>
              </a:rPr>
              <a:t>Unauthorized </a:t>
            </a:r>
            <a:r>
              <a:rPr sz="550" spc="-20" dirty="0">
                <a:solidFill>
                  <a:srgbClr val="A6A6A6"/>
                </a:solidFill>
                <a:latin typeface="Arial"/>
                <a:cs typeface="Arial"/>
              </a:rPr>
              <a:t>disclosure </a:t>
            </a:r>
            <a:r>
              <a:rPr sz="550" spc="-25" dirty="0">
                <a:solidFill>
                  <a:srgbClr val="A6A6A6"/>
                </a:solidFill>
                <a:latin typeface="Arial"/>
                <a:cs typeface="Arial"/>
              </a:rPr>
              <a:t>is</a:t>
            </a:r>
            <a:r>
              <a:rPr sz="550" spc="-6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550" spc="-5" dirty="0">
                <a:solidFill>
                  <a:srgbClr val="A6A6A6"/>
                </a:solidFill>
                <a:latin typeface="Arial"/>
                <a:cs typeface="Arial"/>
              </a:rPr>
              <a:t>prohibited.</a:t>
            </a:r>
            <a:endParaRPr sz="5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200" y="202830"/>
            <a:ext cx="7354570" cy="66738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pc="-45" dirty="0"/>
              <a:t>My</a:t>
            </a:r>
            <a:r>
              <a:rPr spc="-350" dirty="0"/>
              <a:t> </a:t>
            </a:r>
            <a:r>
              <a:rPr spc="-135" dirty="0"/>
              <a:t>Support:</a:t>
            </a:r>
            <a:r>
              <a:rPr spc="-365" dirty="0"/>
              <a:t> </a:t>
            </a:r>
            <a:r>
              <a:rPr spc="-110" dirty="0">
                <a:solidFill>
                  <a:srgbClr val="4E5053"/>
                </a:solidFill>
              </a:rPr>
              <a:t>Login</a:t>
            </a:r>
            <a:r>
              <a:rPr spc="-355" dirty="0">
                <a:solidFill>
                  <a:srgbClr val="4E5053"/>
                </a:solidFill>
              </a:rPr>
              <a:t> </a:t>
            </a:r>
            <a:r>
              <a:rPr spc="-5" dirty="0">
                <a:solidFill>
                  <a:srgbClr val="4E5053"/>
                </a:solidFill>
              </a:rPr>
              <a:t>from</a:t>
            </a:r>
            <a:r>
              <a:rPr spc="-360" dirty="0">
                <a:solidFill>
                  <a:srgbClr val="4E5053"/>
                </a:solidFill>
              </a:rPr>
              <a:t> </a:t>
            </a:r>
            <a:r>
              <a:rPr spc="-80" dirty="0">
                <a:solidFill>
                  <a:srgbClr val="4E5053"/>
                </a:solidFill>
              </a:rPr>
              <a:t>the</a:t>
            </a:r>
            <a:r>
              <a:rPr spc="-335" dirty="0">
                <a:solidFill>
                  <a:srgbClr val="4E5053"/>
                </a:solidFill>
              </a:rPr>
              <a:t> </a:t>
            </a:r>
            <a:r>
              <a:rPr spc="-105" dirty="0">
                <a:solidFill>
                  <a:srgbClr val="4E5053"/>
                </a:solidFill>
              </a:rPr>
              <a:t>Customer</a:t>
            </a:r>
            <a:r>
              <a:rPr spc="-360" dirty="0">
                <a:solidFill>
                  <a:srgbClr val="4E5053"/>
                </a:solidFill>
              </a:rPr>
              <a:t> </a:t>
            </a:r>
            <a:r>
              <a:rPr spc="-180" dirty="0">
                <a:solidFill>
                  <a:srgbClr val="4E5053"/>
                </a:solidFill>
              </a:rPr>
              <a:t>Care</a:t>
            </a:r>
            <a:r>
              <a:rPr spc="-350" dirty="0">
                <a:solidFill>
                  <a:srgbClr val="4E5053"/>
                </a:solidFill>
              </a:rPr>
              <a:t> </a:t>
            </a:r>
            <a:r>
              <a:rPr spc="-130" dirty="0">
                <a:solidFill>
                  <a:srgbClr val="4E5053"/>
                </a:solidFill>
              </a:rPr>
              <a:t>Website</a:t>
            </a:r>
          </a:p>
          <a:p>
            <a:pPr marL="104139">
              <a:lnSpc>
                <a:spcPct val="100000"/>
              </a:lnSpc>
              <a:spcBef>
                <a:spcPts val="125"/>
              </a:spcBef>
            </a:pPr>
            <a:r>
              <a:rPr sz="1050" b="1" spc="-55" dirty="0">
                <a:solidFill>
                  <a:srgbClr val="4E5053"/>
                </a:solidFill>
                <a:latin typeface="Trebuchet MS"/>
                <a:cs typeface="Trebuchet MS"/>
              </a:rPr>
              <a:t>http://www.genesys.com/customer-care</a:t>
            </a:r>
            <a:endParaRPr sz="105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18935" y="1118996"/>
            <a:ext cx="168465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90" dirty="0">
                <a:latin typeface="Trebuchet MS"/>
                <a:cs typeface="Trebuchet MS"/>
              </a:rPr>
              <a:t>Login </a:t>
            </a:r>
            <a:r>
              <a:rPr sz="1500" b="1" spc="-70" dirty="0">
                <a:latin typeface="Trebuchet MS"/>
                <a:cs typeface="Trebuchet MS"/>
              </a:rPr>
              <a:t>to </a:t>
            </a:r>
            <a:r>
              <a:rPr sz="1500" b="1" spc="50" dirty="0">
                <a:latin typeface="Trebuchet MS"/>
                <a:cs typeface="Trebuchet MS"/>
              </a:rPr>
              <a:t>My</a:t>
            </a:r>
            <a:r>
              <a:rPr sz="1500" b="1" spc="-250" dirty="0">
                <a:latin typeface="Trebuchet MS"/>
                <a:cs typeface="Trebuchet MS"/>
              </a:rPr>
              <a:t> </a:t>
            </a:r>
            <a:r>
              <a:rPr sz="1500" b="1" spc="-85" dirty="0">
                <a:latin typeface="Trebuchet MS"/>
                <a:cs typeface="Trebuchet MS"/>
              </a:rPr>
              <a:t>Support: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18935" y="1398575"/>
            <a:ext cx="2289810" cy="1625766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26060" indent="-213360">
              <a:lnSpc>
                <a:spcPct val="100000"/>
              </a:lnSpc>
              <a:spcBef>
                <a:spcPts val="335"/>
              </a:spcBef>
              <a:buChar char="•"/>
              <a:tabLst>
                <a:tab pos="225425" algn="l"/>
                <a:tab pos="226060" algn="l"/>
              </a:tabLst>
            </a:pPr>
            <a:r>
              <a:rPr sz="1200" spc="-140" dirty="0">
                <a:latin typeface="Arial"/>
                <a:cs typeface="Arial"/>
              </a:rPr>
              <a:t>To </a:t>
            </a:r>
            <a:r>
              <a:rPr sz="1200" spc="-40" dirty="0">
                <a:latin typeface="Arial"/>
                <a:cs typeface="Arial"/>
              </a:rPr>
              <a:t>open </a:t>
            </a:r>
            <a:r>
              <a:rPr sz="1200" spc="-90" dirty="0">
                <a:latin typeface="Arial"/>
                <a:cs typeface="Arial"/>
              </a:rPr>
              <a:t>a </a:t>
            </a:r>
            <a:r>
              <a:rPr sz="1200" spc="-40" dirty="0">
                <a:latin typeface="Arial"/>
                <a:cs typeface="Arial"/>
              </a:rPr>
              <a:t>Support</a:t>
            </a:r>
            <a:r>
              <a:rPr sz="1200" spc="-175" dirty="0">
                <a:latin typeface="Arial"/>
                <a:cs typeface="Arial"/>
              </a:rPr>
              <a:t> </a:t>
            </a:r>
            <a:r>
              <a:rPr sz="1200" spc="-125" dirty="0">
                <a:latin typeface="Arial"/>
                <a:cs typeface="Arial"/>
              </a:rPr>
              <a:t>Case</a:t>
            </a:r>
            <a:endParaRPr sz="1200" dirty="0">
              <a:latin typeface="Arial"/>
              <a:cs typeface="Arial"/>
            </a:endParaRPr>
          </a:p>
          <a:p>
            <a:pPr marL="226060" marR="441959" indent="-213360">
              <a:lnSpc>
                <a:spcPct val="101600"/>
              </a:lnSpc>
              <a:spcBef>
                <a:spcPts val="215"/>
              </a:spcBef>
              <a:buChar char="•"/>
              <a:tabLst>
                <a:tab pos="225425" algn="l"/>
                <a:tab pos="226060" algn="l"/>
              </a:tabLst>
            </a:pPr>
            <a:r>
              <a:rPr sz="1200" spc="-140" dirty="0">
                <a:latin typeface="Arial"/>
                <a:cs typeface="Arial"/>
              </a:rPr>
              <a:t>To </a:t>
            </a:r>
            <a:r>
              <a:rPr sz="1200" spc="-35" dirty="0">
                <a:latin typeface="Arial"/>
                <a:cs typeface="Arial"/>
              </a:rPr>
              <a:t>update/manage </a:t>
            </a:r>
            <a:r>
              <a:rPr sz="1200" spc="-40" dirty="0">
                <a:latin typeface="Arial"/>
                <a:cs typeface="Arial"/>
              </a:rPr>
              <a:t>open  Support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130" dirty="0">
                <a:latin typeface="Arial"/>
                <a:cs typeface="Arial"/>
              </a:rPr>
              <a:t>Cases</a:t>
            </a:r>
            <a:endParaRPr sz="1200" dirty="0">
              <a:latin typeface="Arial"/>
              <a:cs typeface="Arial"/>
            </a:endParaRPr>
          </a:p>
          <a:p>
            <a:pPr marL="226060" indent="-213360">
              <a:lnSpc>
                <a:spcPct val="100000"/>
              </a:lnSpc>
              <a:spcBef>
                <a:spcPts val="229"/>
              </a:spcBef>
              <a:buChar char="•"/>
              <a:tabLst>
                <a:tab pos="225425" algn="l"/>
                <a:tab pos="226060" algn="l"/>
              </a:tabLst>
            </a:pPr>
            <a:r>
              <a:rPr sz="1200" spc="-100" dirty="0">
                <a:latin typeface="Arial"/>
                <a:cs typeface="Arial"/>
              </a:rPr>
              <a:t>Access </a:t>
            </a:r>
            <a:r>
              <a:rPr sz="1200" spc="-40" dirty="0">
                <a:latin typeface="Arial"/>
                <a:cs typeface="Arial"/>
              </a:rPr>
              <a:t>Product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Documentation</a:t>
            </a:r>
            <a:endParaRPr sz="1200" dirty="0">
              <a:latin typeface="Arial"/>
              <a:cs typeface="Arial"/>
            </a:endParaRPr>
          </a:p>
          <a:p>
            <a:pPr marL="226060" indent="-213360">
              <a:lnSpc>
                <a:spcPct val="100000"/>
              </a:lnSpc>
              <a:spcBef>
                <a:spcPts val="225"/>
              </a:spcBef>
              <a:buChar char="•"/>
              <a:tabLst>
                <a:tab pos="225425" algn="l"/>
                <a:tab pos="226060" algn="l"/>
              </a:tabLst>
            </a:pPr>
            <a:r>
              <a:rPr sz="1200" spc="-130" dirty="0">
                <a:latin typeface="Arial"/>
                <a:cs typeface="Arial"/>
              </a:rPr>
              <a:t>See </a:t>
            </a:r>
            <a:r>
              <a:rPr sz="1200" spc="-55" dirty="0">
                <a:latin typeface="Arial"/>
                <a:cs typeface="Arial"/>
              </a:rPr>
              <a:t>Customer </a:t>
            </a:r>
            <a:r>
              <a:rPr sz="1200" spc="-90" dirty="0">
                <a:latin typeface="Arial"/>
                <a:cs typeface="Arial"/>
              </a:rPr>
              <a:t>Care </a:t>
            </a:r>
            <a:r>
              <a:rPr sz="1200" spc="-70" dirty="0">
                <a:latin typeface="Arial"/>
                <a:cs typeface="Arial"/>
              </a:rPr>
              <a:t>News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and</a:t>
            </a:r>
            <a:endParaRPr sz="1200" dirty="0">
              <a:latin typeface="Arial"/>
              <a:cs typeface="Arial"/>
            </a:endParaRPr>
          </a:p>
          <a:p>
            <a:pPr marL="226060">
              <a:lnSpc>
                <a:spcPct val="100000"/>
              </a:lnSpc>
              <a:spcBef>
                <a:spcPts val="40"/>
              </a:spcBef>
            </a:pPr>
            <a:r>
              <a:rPr sz="1200" spc="-40" dirty="0">
                <a:latin typeface="Arial"/>
                <a:cs typeface="Arial"/>
              </a:rPr>
              <a:t>Product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5" dirty="0">
                <a:latin typeface="Arial"/>
                <a:cs typeface="Arial"/>
              </a:rPr>
              <a:t>Advisories</a:t>
            </a:r>
            <a:endParaRPr sz="1200" dirty="0">
              <a:latin typeface="Arial"/>
              <a:cs typeface="Arial"/>
            </a:endParaRPr>
          </a:p>
          <a:p>
            <a:pPr marL="226060" marR="196850" indent="-213360">
              <a:lnSpc>
                <a:spcPct val="102400"/>
              </a:lnSpc>
              <a:spcBef>
                <a:spcPts val="190"/>
              </a:spcBef>
              <a:buChar char="•"/>
              <a:tabLst>
                <a:tab pos="225425" algn="l"/>
                <a:tab pos="226060" algn="l"/>
              </a:tabLst>
            </a:pPr>
            <a:r>
              <a:rPr sz="1200" spc="-140" dirty="0">
                <a:latin typeface="Arial"/>
                <a:cs typeface="Arial"/>
              </a:rPr>
              <a:t>To </a:t>
            </a:r>
            <a:r>
              <a:rPr sz="1200" spc="-65" dirty="0">
                <a:latin typeface="Arial"/>
                <a:cs typeface="Arial"/>
              </a:rPr>
              <a:t>manage </a:t>
            </a:r>
            <a:r>
              <a:rPr sz="1200" spc="-25" dirty="0">
                <a:latin typeface="Arial"/>
                <a:cs typeface="Arial"/>
              </a:rPr>
              <a:t>your </a:t>
            </a:r>
            <a:r>
              <a:rPr sz="1200" spc="-5" dirty="0">
                <a:latin typeface="Arial"/>
                <a:cs typeface="Arial"/>
              </a:rPr>
              <a:t>My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Support  </a:t>
            </a:r>
            <a:r>
              <a:rPr sz="1200" spc="-10" dirty="0">
                <a:latin typeface="Arial"/>
                <a:cs typeface="Arial"/>
              </a:rPr>
              <a:t>profile </a:t>
            </a:r>
            <a:r>
              <a:rPr sz="1200" spc="-45" dirty="0">
                <a:latin typeface="Arial"/>
                <a:cs typeface="Arial"/>
              </a:rPr>
              <a:t>and </a:t>
            </a:r>
            <a:r>
              <a:rPr sz="1200" spc="-100" dirty="0">
                <a:latin typeface="Arial"/>
                <a:cs typeface="Arial"/>
              </a:rPr>
              <a:t>access</a:t>
            </a:r>
            <a:r>
              <a:rPr sz="1200" spc="-150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privileges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3088" y="897634"/>
            <a:ext cx="4145279" cy="4186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8515" y="893063"/>
            <a:ext cx="4154804" cy="4196080"/>
          </a:xfrm>
          <a:custGeom>
            <a:avLst/>
            <a:gdLst/>
            <a:ahLst/>
            <a:cxnLst/>
            <a:rect l="l" t="t" r="r" b="b"/>
            <a:pathLst>
              <a:path w="4154804" h="4196080">
                <a:moveTo>
                  <a:pt x="0" y="4195572"/>
                </a:moveTo>
                <a:lnTo>
                  <a:pt x="4154424" y="4195572"/>
                </a:lnTo>
                <a:lnTo>
                  <a:pt x="4154424" y="0"/>
                </a:lnTo>
                <a:lnTo>
                  <a:pt x="0" y="0"/>
                </a:lnTo>
                <a:lnTo>
                  <a:pt x="0" y="4195572"/>
                </a:lnTo>
                <a:close/>
              </a:path>
            </a:pathLst>
          </a:custGeom>
          <a:ln w="9144">
            <a:solidFill>
              <a:srgbClr val="4E50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33317" y="2132076"/>
            <a:ext cx="2635250" cy="606425"/>
          </a:xfrm>
          <a:custGeom>
            <a:avLst/>
            <a:gdLst/>
            <a:ahLst/>
            <a:cxnLst/>
            <a:rect l="l" t="t" r="r" b="b"/>
            <a:pathLst>
              <a:path w="2635250" h="606425">
                <a:moveTo>
                  <a:pt x="1754251" y="332231"/>
                </a:moveTo>
                <a:lnTo>
                  <a:pt x="1376680" y="332231"/>
                </a:lnTo>
                <a:lnTo>
                  <a:pt x="0" y="606425"/>
                </a:lnTo>
                <a:lnTo>
                  <a:pt x="1754251" y="332231"/>
                </a:lnTo>
                <a:close/>
              </a:path>
              <a:path w="2635250" h="606425">
                <a:moveTo>
                  <a:pt x="2635250" y="0"/>
                </a:moveTo>
                <a:lnTo>
                  <a:pt x="1124966" y="0"/>
                </a:lnTo>
                <a:lnTo>
                  <a:pt x="1124966" y="332231"/>
                </a:lnTo>
                <a:lnTo>
                  <a:pt x="2635250" y="332231"/>
                </a:lnTo>
                <a:lnTo>
                  <a:pt x="2635250" y="0"/>
                </a:lnTo>
                <a:close/>
              </a:path>
            </a:pathLst>
          </a:custGeom>
          <a:solidFill>
            <a:srgbClr val="4E50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62932" y="2156587"/>
            <a:ext cx="13023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My 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sz="14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Arial"/>
                <a:cs typeface="Arial"/>
              </a:rPr>
              <a:t>Login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87823" y="3706367"/>
            <a:ext cx="311150" cy="1304925"/>
          </a:xfrm>
          <a:custGeom>
            <a:avLst/>
            <a:gdLst/>
            <a:ahLst/>
            <a:cxnLst/>
            <a:rect l="l" t="t" r="r" b="b"/>
            <a:pathLst>
              <a:path w="311150" h="1304925">
                <a:moveTo>
                  <a:pt x="0" y="0"/>
                </a:moveTo>
                <a:lnTo>
                  <a:pt x="60507" y="2030"/>
                </a:lnTo>
                <a:lnTo>
                  <a:pt x="109918" y="7572"/>
                </a:lnTo>
                <a:lnTo>
                  <a:pt x="143232" y="15805"/>
                </a:lnTo>
                <a:lnTo>
                  <a:pt x="155448" y="25907"/>
                </a:lnTo>
                <a:lnTo>
                  <a:pt x="155448" y="626363"/>
                </a:lnTo>
                <a:lnTo>
                  <a:pt x="167663" y="636450"/>
                </a:lnTo>
                <a:lnTo>
                  <a:pt x="200977" y="644685"/>
                </a:lnTo>
                <a:lnTo>
                  <a:pt x="250388" y="650236"/>
                </a:lnTo>
                <a:lnTo>
                  <a:pt x="310896" y="652271"/>
                </a:lnTo>
                <a:lnTo>
                  <a:pt x="250388" y="654307"/>
                </a:lnTo>
                <a:lnTo>
                  <a:pt x="200977" y="659858"/>
                </a:lnTo>
                <a:lnTo>
                  <a:pt x="167663" y="668093"/>
                </a:lnTo>
                <a:lnTo>
                  <a:pt x="155448" y="678179"/>
                </a:lnTo>
                <a:lnTo>
                  <a:pt x="155448" y="1278635"/>
                </a:lnTo>
                <a:lnTo>
                  <a:pt x="143232" y="1288722"/>
                </a:lnTo>
                <a:lnTo>
                  <a:pt x="109918" y="1296957"/>
                </a:lnTo>
                <a:lnTo>
                  <a:pt x="60507" y="1302508"/>
                </a:lnTo>
                <a:lnTo>
                  <a:pt x="0" y="1304543"/>
                </a:lnTo>
              </a:path>
            </a:pathLst>
          </a:custGeom>
          <a:ln w="6096">
            <a:solidFill>
              <a:srgbClr val="FF4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36209" y="3646130"/>
            <a:ext cx="2724150" cy="105791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500" b="1" spc="-114" dirty="0">
                <a:latin typeface="Trebuchet MS"/>
                <a:cs typeface="Trebuchet MS"/>
              </a:rPr>
              <a:t>From </a:t>
            </a:r>
            <a:r>
              <a:rPr sz="1500" b="1" spc="-75" dirty="0">
                <a:latin typeface="Trebuchet MS"/>
                <a:cs typeface="Trebuchet MS"/>
              </a:rPr>
              <a:t>this </a:t>
            </a:r>
            <a:r>
              <a:rPr sz="1500" b="1" spc="-95" dirty="0">
                <a:latin typeface="Trebuchet MS"/>
                <a:cs typeface="Trebuchet MS"/>
              </a:rPr>
              <a:t>page, </a:t>
            </a:r>
            <a:r>
              <a:rPr sz="1500" b="1" spc="-80" dirty="0">
                <a:latin typeface="Trebuchet MS"/>
                <a:cs typeface="Trebuchet MS"/>
              </a:rPr>
              <a:t>you </a:t>
            </a:r>
            <a:r>
              <a:rPr sz="1500" b="1" spc="-100" dirty="0">
                <a:latin typeface="Trebuchet MS"/>
                <a:cs typeface="Trebuchet MS"/>
              </a:rPr>
              <a:t>can</a:t>
            </a:r>
            <a:r>
              <a:rPr sz="1500" b="1" spc="-229" dirty="0">
                <a:latin typeface="Trebuchet MS"/>
                <a:cs typeface="Trebuchet MS"/>
              </a:rPr>
              <a:t> </a:t>
            </a:r>
            <a:r>
              <a:rPr sz="1500" b="1" spc="-75" dirty="0">
                <a:latin typeface="Trebuchet MS"/>
                <a:cs typeface="Trebuchet MS"/>
              </a:rPr>
              <a:t>also:</a:t>
            </a:r>
            <a:endParaRPr sz="1500">
              <a:latin typeface="Trebuchet MS"/>
              <a:cs typeface="Trebuchet MS"/>
            </a:endParaRPr>
          </a:p>
          <a:p>
            <a:pPr marL="226060" indent="-213360">
              <a:lnSpc>
                <a:spcPct val="100000"/>
              </a:lnSpc>
              <a:spcBef>
                <a:spcPts val="635"/>
              </a:spcBef>
              <a:buChar char="•"/>
              <a:tabLst>
                <a:tab pos="225425" algn="l"/>
                <a:tab pos="226060" algn="l"/>
              </a:tabLst>
            </a:pPr>
            <a:r>
              <a:rPr sz="1250" spc="-45" dirty="0">
                <a:latin typeface="Arial"/>
                <a:cs typeface="Arial"/>
              </a:rPr>
              <a:t>Contact </a:t>
            </a:r>
            <a:r>
              <a:rPr sz="1250" spc="-55" dirty="0">
                <a:latin typeface="Arial"/>
                <a:cs typeface="Arial"/>
              </a:rPr>
              <a:t>Customer</a:t>
            </a:r>
            <a:r>
              <a:rPr sz="1250" spc="-105" dirty="0">
                <a:latin typeface="Arial"/>
                <a:cs typeface="Arial"/>
              </a:rPr>
              <a:t> </a:t>
            </a:r>
            <a:r>
              <a:rPr sz="1250" spc="-90" dirty="0">
                <a:latin typeface="Arial"/>
                <a:cs typeface="Arial"/>
              </a:rPr>
              <a:t>Care</a:t>
            </a:r>
            <a:endParaRPr sz="1250">
              <a:latin typeface="Arial"/>
              <a:cs typeface="Arial"/>
            </a:endParaRPr>
          </a:p>
          <a:p>
            <a:pPr marL="226060" indent="-213360">
              <a:lnSpc>
                <a:spcPct val="100000"/>
              </a:lnSpc>
              <a:spcBef>
                <a:spcPts val="240"/>
              </a:spcBef>
              <a:buChar char="•"/>
              <a:tabLst>
                <a:tab pos="225425" algn="l"/>
                <a:tab pos="226060" algn="l"/>
              </a:tabLst>
            </a:pPr>
            <a:r>
              <a:rPr sz="1250" spc="-45" dirty="0">
                <a:latin typeface="Arial"/>
                <a:cs typeface="Arial"/>
              </a:rPr>
              <a:t>View </a:t>
            </a:r>
            <a:r>
              <a:rPr sz="1250" spc="-10" dirty="0">
                <a:latin typeface="Arial"/>
                <a:cs typeface="Arial"/>
              </a:rPr>
              <a:t>our </a:t>
            </a:r>
            <a:r>
              <a:rPr sz="1250" spc="-165" dirty="0">
                <a:latin typeface="Arial"/>
                <a:cs typeface="Arial"/>
              </a:rPr>
              <a:t>FAQ</a:t>
            </a:r>
            <a:r>
              <a:rPr sz="1250" spc="-114" dirty="0">
                <a:latin typeface="Arial"/>
                <a:cs typeface="Arial"/>
              </a:rPr>
              <a:t> </a:t>
            </a:r>
            <a:r>
              <a:rPr sz="1250" spc="-75" dirty="0">
                <a:latin typeface="Arial"/>
                <a:cs typeface="Arial"/>
              </a:rPr>
              <a:t>page</a:t>
            </a:r>
            <a:endParaRPr sz="1250">
              <a:latin typeface="Arial"/>
              <a:cs typeface="Arial"/>
            </a:endParaRPr>
          </a:p>
          <a:p>
            <a:pPr marL="226060" indent="-213360">
              <a:lnSpc>
                <a:spcPct val="100000"/>
              </a:lnSpc>
              <a:spcBef>
                <a:spcPts val="229"/>
              </a:spcBef>
              <a:buChar char="•"/>
              <a:tabLst>
                <a:tab pos="225425" algn="l"/>
                <a:tab pos="226060" algn="l"/>
              </a:tabLst>
            </a:pPr>
            <a:r>
              <a:rPr sz="1250" spc="-35" dirty="0">
                <a:latin typeface="Arial"/>
                <a:cs typeface="Arial"/>
              </a:rPr>
              <a:t>Visit </a:t>
            </a:r>
            <a:r>
              <a:rPr sz="1250" spc="-5" dirty="0">
                <a:latin typeface="Arial"/>
                <a:cs typeface="Arial"/>
              </a:rPr>
              <a:t>the </a:t>
            </a:r>
            <a:r>
              <a:rPr sz="1250" spc="-40" dirty="0">
                <a:latin typeface="Arial"/>
                <a:cs typeface="Arial"/>
              </a:rPr>
              <a:t>Product </a:t>
            </a:r>
            <a:r>
              <a:rPr sz="1250" spc="-30" dirty="0">
                <a:latin typeface="Arial"/>
                <a:cs typeface="Arial"/>
              </a:rPr>
              <a:t>Documentation</a:t>
            </a:r>
            <a:r>
              <a:rPr sz="1250" spc="-190" dirty="0">
                <a:latin typeface="Arial"/>
                <a:cs typeface="Arial"/>
              </a:rPr>
              <a:t> </a:t>
            </a:r>
            <a:r>
              <a:rPr sz="1250" spc="-50" dirty="0">
                <a:latin typeface="Arial"/>
                <a:cs typeface="Arial"/>
              </a:rPr>
              <a:t>sites</a:t>
            </a:r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200" y="242442"/>
            <a:ext cx="52476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My</a:t>
            </a:r>
            <a:r>
              <a:rPr spc="-360" dirty="0"/>
              <a:t> </a:t>
            </a:r>
            <a:r>
              <a:rPr spc="-135" dirty="0"/>
              <a:t>Support:</a:t>
            </a:r>
            <a:r>
              <a:rPr spc="-375" dirty="0"/>
              <a:t> </a:t>
            </a:r>
            <a:r>
              <a:rPr spc="-160" dirty="0">
                <a:solidFill>
                  <a:srgbClr val="4E5053"/>
                </a:solidFill>
              </a:rPr>
              <a:t>Opening</a:t>
            </a:r>
            <a:r>
              <a:rPr spc="-350" dirty="0">
                <a:solidFill>
                  <a:srgbClr val="4E5053"/>
                </a:solidFill>
              </a:rPr>
              <a:t> </a:t>
            </a:r>
            <a:r>
              <a:rPr spc="-100" dirty="0">
                <a:solidFill>
                  <a:srgbClr val="4E5053"/>
                </a:solidFill>
              </a:rPr>
              <a:t>an</a:t>
            </a:r>
            <a:r>
              <a:rPr spc="-350" dirty="0">
                <a:solidFill>
                  <a:srgbClr val="4E5053"/>
                </a:solidFill>
              </a:rPr>
              <a:t> </a:t>
            </a:r>
            <a:r>
              <a:rPr spc="-90" dirty="0">
                <a:solidFill>
                  <a:srgbClr val="4E5053"/>
                </a:solidFill>
              </a:rPr>
              <a:t>Admin</a:t>
            </a:r>
            <a:r>
              <a:rPr spc="-350" dirty="0">
                <a:solidFill>
                  <a:srgbClr val="4E5053"/>
                </a:solidFill>
              </a:rPr>
              <a:t> </a:t>
            </a:r>
            <a:r>
              <a:rPr spc="-175" dirty="0">
                <a:solidFill>
                  <a:srgbClr val="4E5053"/>
                </a:solidFill>
              </a:rPr>
              <a:t>Case</a:t>
            </a:r>
          </a:p>
        </p:txBody>
      </p:sp>
      <p:sp>
        <p:nvSpPr>
          <p:cNvPr id="3" name="object 3"/>
          <p:cNvSpPr/>
          <p:nvPr/>
        </p:nvSpPr>
        <p:spPr>
          <a:xfrm>
            <a:off x="3593591" y="772668"/>
            <a:ext cx="4823460" cy="4059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2735" y="3605784"/>
            <a:ext cx="822198" cy="1440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18738" y="3598926"/>
            <a:ext cx="792480" cy="114300"/>
          </a:xfrm>
          <a:custGeom>
            <a:avLst/>
            <a:gdLst/>
            <a:ahLst/>
            <a:cxnLst/>
            <a:rect l="l" t="t" r="r" b="b"/>
            <a:pathLst>
              <a:path w="792479" h="114300">
                <a:moveTo>
                  <a:pt x="0" y="56515"/>
                </a:moveTo>
                <a:lnTo>
                  <a:pt x="4437" y="34504"/>
                </a:lnTo>
                <a:lnTo>
                  <a:pt x="16541" y="16541"/>
                </a:lnTo>
                <a:lnTo>
                  <a:pt x="34504" y="4437"/>
                </a:lnTo>
                <a:lnTo>
                  <a:pt x="56514" y="0"/>
                </a:lnTo>
                <a:lnTo>
                  <a:pt x="735964" y="0"/>
                </a:lnTo>
                <a:lnTo>
                  <a:pt x="757975" y="4437"/>
                </a:lnTo>
                <a:lnTo>
                  <a:pt x="775938" y="16541"/>
                </a:lnTo>
                <a:lnTo>
                  <a:pt x="788042" y="34504"/>
                </a:lnTo>
                <a:lnTo>
                  <a:pt x="792479" y="56515"/>
                </a:lnTo>
                <a:lnTo>
                  <a:pt x="792479" y="57785"/>
                </a:lnTo>
                <a:lnTo>
                  <a:pt x="788042" y="79795"/>
                </a:lnTo>
                <a:lnTo>
                  <a:pt x="775938" y="97758"/>
                </a:lnTo>
                <a:lnTo>
                  <a:pt x="757975" y="109862"/>
                </a:lnTo>
                <a:lnTo>
                  <a:pt x="735964" y="114300"/>
                </a:lnTo>
                <a:lnTo>
                  <a:pt x="56514" y="114300"/>
                </a:lnTo>
                <a:lnTo>
                  <a:pt x="34504" y="109862"/>
                </a:lnTo>
                <a:lnTo>
                  <a:pt x="16541" y="97758"/>
                </a:lnTo>
                <a:lnTo>
                  <a:pt x="4437" y="79795"/>
                </a:lnTo>
                <a:lnTo>
                  <a:pt x="0" y="57785"/>
                </a:lnTo>
                <a:lnTo>
                  <a:pt x="0" y="56515"/>
                </a:lnTo>
                <a:close/>
              </a:path>
            </a:pathLst>
          </a:custGeom>
          <a:ln w="28956">
            <a:solidFill>
              <a:srgbClr val="FF4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98820" y="2339339"/>
            <a:ext cx="2276094" cy="12702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25896" y="2424683"/>
            <a:ext cx="1856994" cy="9502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00344" y="2318004"/>
            <a:ext cx="2275840" cy="1270000"/>
          </a:xfrm>
          <a:custGeom>
            <a:avLst/>
            <a:gdLst/>
            <a:ahLst/>
            <a:cxnLst/>
            <a:rect l="l" t="t" r="r" b="b"/>
            <a:pathLst>
              <a:path w="2275840" h="1270000">
                <a:moveTo>
                  <a:pt x="1896109" y="1086612"/>
                </a:moveTo>
                <a:lnTo>
                  <a:pt x="1327277" y="1086612"/>
                </a:lnTo>
                <a:lnTo>
                  <a:pt x="1689100" y="1269745"/>
                </a:lnTo>
                <a:lnTo>
                  <a:pt x="1896109" y="1086612"/>
                </a:lnTo>
                <a:close/>
              </a:path>
              <a:path w="2275840" h="1270000">
                <a:moveTo>
                  <a:pt x="2275331" y="0"/>
                </a:moveTo>
                <a:lnTo>
                  <a:pt x="0" y="0"/>
                </a:lnTo>
                <a:lnTo>
                  <a:pt x="0" y="1086612"/>
                </a:lnTo>
                <a:lnTo>
                  <a:pt x="2275331" y="1086612"/>
                </a:lnTo>
                <a:lnTo>
                  <a:pt x="2275331" y="0"/>
                </a:lnTo>
                <a:close/>
              </a:path>
            </a:pathLst>
          </a:custGeom>
          <a:solidFill>
            <a:srgbClr val="4E50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589020" y="768095"/>
            <a:ext cx="4832985" cy="4069079"/>
          </a:xfrm>
          <a:prstGeom prst="rect">
            <a:avLst/>
          </a:prstGeom>
          <a:ln w="9144">
            <a:solidFill>
              <a:srgbClr val="A6A6A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50">
              <a:latin typeface="Times New Roman"/>
              <a:cs typeface="Times New Roman"/>
            </a:endParaRPr>
          </a:p>
          <a:p>
            <a:pPr marL="2546350" marR="675005" algn="ctr">
              <a:lnSpc>
                <a:spcPts val="1510"/>
              </a:lnSpc>
            </a:pPr>
            <a:r>
              <a:rPr sz="1400" spc="-85" dirty="0">
                <a:solidFill>
                  <a:srgbClr val="FFFFFF"/>
                </a:solidFill>
                <a:latin typeface="Arial"/>
                <a:cs typeface="Arial"/>
              </a:rPr>
              <a:t>Select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problem 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or  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question 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are  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experiencing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endParaRPr sz="1400">
              <a:latin typeface="Arial"/>
              <a:cs typeface="Arial"/>
            </a:endParaRPr>
          </a:p>
          <a:p>
            <a:pPr marL="1905635" algn="ctr">
              <a:lnSpc>
                <a:spcPts val="1495"/>
              </a:lnSpc>
            </a:pP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My</a:t>
            </a:r>
            <a:r>
              <a:rPr sz="1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Support.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35"/>
              </a:lnSpc>
            </a:pPr>
            <a:r>
              <a:rPr spc="-45" dirty="0"/>
              <a:t>Genesys </a:t>
            </a:r>
            <a:r>
              <a:rPr spc="-10" dirty="0"/>
              <a:t>confidential </a:t>
            </a:r>
            <a:r>
              <a:rPr spc="-20" dirty="0"/>
              <a:t>and </a:t>
            </a:r>
            <a:r>
              <a:rPr spc="-5" dirty="0"/>
              <a:t>proprietary information.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5" dirty="0"/>
              <a:t>Unauthorized </a:t>
            </a:r>
            <a:r>
              <a:rPr spc="-20" dirty="0"/>
              <a:t>disclosure </a:t>
            </a:r>
            <a:r>
              <a:rPr spc="-25" dirty="0"/>
              <a:t>is</a:t>
            </a:r>
            <a:r>
              <a:rPr spc="-60" dirty="0"/>
              <a:t> </a:t>
            </a:r>
            <a:r>
              <a:rPr spc="-5" dirty="0"/>
              <a:t>prohibited.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815"/>
              </a:lnSpc>
            </a:pPr>
            <a:fld id="{81D60167-4931-47E6-BA6A-407CBD079E47}" type="slidenum">
              <a:rPr spc="-35" dirty="0"/>
              <a:t>20</a:t>
            </a:fld>
            <a:endParaRPr spc="-35" dirty="0"/>
          </a:p>
        </p:txBody>
      </p:sp>
      <p:sp>
        <p:nvSpPr>
          <p:cNvPr id="10" name="object 10"/>
          <p:cNvSpPr txBox="1"/>
          <p:nvPr/>
        </p:nvSpPr>
        <p:spPr>
          <a:xfrm>
            <a:off x="621893" y="1136396"/>
            <a:ext cx="2398395" cy="183261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ts val="1620"/>
              </a:lnSpc>
              <a:spcBef>
                <a:spcPts val="305"/>
              </a:spcBef>
            </a:pPr>
            <a:r>
              <a:rPr sz="1500" spc="-15" dirty="0">
                <a:solidFill>
                  <a:srgbClr val="666666"/>
                </a:solidFill>
                <a:latin typeface="Arial"/>
                <a:cs typeface="Arial"/>
              </a:rPr>
              <a:t>Select </a:t>
            </a:r>
            <a:r>
              <a:rPr sz="1500" spc="-45" dirty="0">
                <a:solidFill>
                  <a:srgbClr val="666666"/>
                </a:solidFill>
                <a:latin typeface="Arial"/>
                <a:cs typeface="Arial"/>
              </a:rPr>
              <a:t>Open </a:t>
            </a:r>
            <a:r>
              <a:rPr sz="1500" spc="15" dirty="0">
                <a:solidFill>
                  <a:srgbClr val="666666"/>
                </a:solidFill>
                <a:latin typeface="Arial"/>
                <a:cs typeface="Arial"/>
              </a:rPr>
              <a:t>Admin </a:t>
            </a:r>
            <a:r>
              <a:rPr sz="1500" spc="-40" dirty="0">
                <a:solidFill>
                  <a:srgbClr val="666666"/>
                </a:solidFill>
                <a:latin typeface="Arial"/>
                <a:cs typeface="Arial"/>
              </a:rPr>
              <a:t>Case</a:t>
            </a:r>
            <a:r>
              <a:rPr sz="1500" spc="-18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666666"/>
                </a:solidFill>
                <a:latin typeface="Arial"/>
                <a:cs typeface="Arial"/>
              </a:rPr>
              <a:t>for  </a:t>
            </a:r>
            <a:r>
              <a:rPr sz="1500" spc="10" dirty="0">
                <a:solidFill>
                  <a:srgbClr val="666666"/>
                </a:solidFill>
                <a:latin typeface="Arial"/>
                <a:cs typeface="Arial"/>
              </a:rPr>
              <a:t>questions </a:t>
            </a:r>
            <a:r>
              <a:rPr sz="1500" spc="-5" dirty="0">
                <a:solidFill>
                  <a:srgbClr val="666666"/>
                </a:solidFill>
                <a:latin typeface="Arial"/>
                <a:cs typeface="Arial"/>
              </a:rPr>
              <a:t>and </a:t>
            </a:r>
            <a:r>
              <a:rPr sz="1500" dirty="0">
                <a:solidFill>
                  <a:srgbClr val="666666"/>
                </a:solidFill>
                <a:latin typeface="Arial"/>
                <a:cs typeface="Arial"/>
              </a:rPr>
              <a:t>issues  related </a:t>
            </a:r>
            <a:r>
              <a:rPr sz="1500" spc="45" dirty="0">
                <a:solidFill>
                  <a:srgbClr val="666666"/>
                </a:solidFill>
                <a:latin typeface="Arial"/>
                <a:cs typeface="Arial"/>
              </a:rPr>
              <a:t>to </a:t>
            </a:r>
            <a:r>
              <a:rPr sz="1500" spc="5" dirty="0">
                <a:solidFill>
                  <a:srgbClr val="666666"/>
                </a:solidFill>
                <a:latin typeface="Arial"/>
                <a:cs typeface="Arial"/>
              </a:rPr>
              <a:t>My </a:t>
            </a:r>
            <a:r>
              <a:rPr sz="1500" spc="-10" dirty="0">
                <a:solidFill>
                  <a:srgbClr val="666666"/>
                </a:solidFill>
                <a:latin typeface="Arial"/>
                <a:cs typeface="Arial"/>
              </a:rPr>
              <a:t>Support  </a:t>
            </a:r>
            <a:r>
              <a:rPr sz="1500" spc="10" dirty="0">
                <a:solidFill>
                  <a:srgbClr val="666666"/>
                </a:solidFill>
                <a:latin typeface="Arial"/>
                <a:cs typeface="Arial"/>
              </a:rPr>
              <a:t>problems </a:t>
            </a:r>
            <a:r>
              <a:rPr sz="1500" spc="-5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500" spc="-1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666666"/>
                </a:solidFill>
                <a:latin typeface="Arial"/>
                <a:cs typeface="Arial"/>
              </a:rPr>
              <a:t>requests</a:t>
            </a:r>
            <a:endParaRPr sz="1500">
              <a:latin typeface="Arial"/>
              <a:cs typeface="Arial"/>
            </a:endParaRPr>
          </a:p>
          <a:p>
            <a:pPr marL="12700" marR="330200">
              <a:lnSpc>
                <a:spcPts val="1510"/>
              </a:lnSpc>
              <a:spcBef>
                <a:spcPts val="1515"/>
              </a:spcBef>
            </a:pP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As </a:t>
            </a:r>
            <a:r>
              <a:rPr sz="1400" spc="-15" dirty="0">
                <a:solidFill>
                  <a:srgbClr val="666666"/>
                </a:solidFill>
                <a:latin typeface="Arial"/>
                <a:cs typeface="Arial"/>
              </a:rPr>
              <a:t>a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reminder, </a:t>
            </a:r>
            <a:r>
              <a:rPr sz="1400" spc="-40" dirty="0">
                <a:solidFill>
                  <a:srgbClr val="666666"/>
                </a:solidFill>
                <a:latin typeface="Arial"/>
                <a:cs typeface="Arial"/>
              </a:rPr>
              <a:t>Open </a:t>
            </a:r>
            <a:r>
              <a:rPr sz="1400" spc="-15" dirty="0">
                <a:solidFill>
                  <a:srgbClr val="666666"/>
                </a:solidFill>
                <a:latin typeface="Arial"/>
                <a:cs typeface="Arial"/>
              </a:rPr>
              <a:t>a  </a:t>
            </a:r>
            <a:r>
              <a:rPr sz="1400" u="sng" dirty="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Arial"/>
                <a:cs typeface="Arial"/>
              </a:rPr>
              <a:t>Support </a:t>
            </a:r>
            <a:r>
              <a:rPr sz="1400" u="sng" spc="-35" dirty="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Arial"/>
                <a:cs typeface="Arial"/>
              </a:rPr>
              <a:t>Case</a:t>
            </a:r>
            <a:r>
              <a:rPr sz="1400" spc="-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666666"/>
                </a:solidFill>
                <a:latin typeface="Arial"/>
                <a:cs typeface="Arial"/>
              </a:rPr>
              <a:t>or </a:t>
            </a:r>
            <a:r>
              <a:rPr sz="1400" u="sng" spc="-25" dirty="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Arial"/>
                <a:cs typeface="Arial"/>
              </a:rPr>
              <a:t>Service </a:t>
            </a:r>
            <a:r>
              <a:rPr sz="14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u="sng" spc="-20" dirty="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Arial"/>
                <a:cs typeface="Arial"/>
              </a:rPr>
              <a:t>Request</a:t>
            </a:r>
            <a:r>
              <a:rPr sz="14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40" dirty="0">
                <a:solidFill>
                  <a:srgbClr val="666666"/>
                </a:solidFill>
                <a:latin typeface="Arial"/>
                <a:cs typeface="Arial"/>
              </a:rPr>
              <a:t>for </a:t>
            </a:r>
            <a:r>
              <a:rPr sz="1400" spc="15" dirty="0">
                <a:solidFill>
                  <a:srgbClr val="666666"/>
                </a:solidFill>
                <a:latin typeface="Arial"/>
                <a:cs typeface="Arial"/>
              </a:rPr>
              <a:t>problems</a:t>
            </a:r>
            <a:r>
              <a:rPr sz="1400" spc="-24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and  </a:t>
            </a:r>
            <a:r>
              <a:rPr sz="1400" spc="5" dirty="0">
                <a:solidFill>
                  <a:srgbClr val="666666"/>
                </a:solidFill>
                <a:latin typeface="Arial"/>
                <a:cs typeface="Arial"/>
              </a:rPr>
              <a:t>requests </a:t>
            </a:r>
            <a:r>
              <a:rPr sz="1400" spc="4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400" spc="-1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666666"/>
                </a:solidFill>
                <a:latin typeface="Arial"/>
                <a:cs typeface="Arial"/>
              </a:rPr>
              <a:t>PureCloud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900" y="1051171"/>
            <a:ext cx="5126736" cy="3153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8327" y="1016508"/>
            <a:ext cx="5135880" cy="3192780"/>
          </a:xfrm>
          <a:custGeom>
            <a:avLst/>
            <a:gdLst/>
            <a:ahLst/>
            <a:cxnLst/>
            <a:rect l="l" t="t" r="r" b="b"/>
            <a:pathLst>
              <a:path w="5135880" h="3192779">
                <a:moveTo>
                  <a:pt x="0" y="3192780"/>
                </a:moveTo>
                <a:lnTo>
                  <a:pt x="5135880" y="3192780"/>
                </a:lnTo>
                <a:lnTo>
                  <a:pt x="5135880" y="0"/>
                </a:lnTo>
                <a:lnTo>
                  <a:pt x="0" y="0"/>
                </a:lnTo>
                <a:lnTo>
                  <a:pt x="0" y="3192780"/>
                </a:lnTo>
                <a:close/>
              </a:path>
            </a:pathLst>
          </a:custGeom>
          <a:ln w="9144">
            <a:solidFill>
              <a:srgbClr val="4E50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0200" y="242442"/>
            <a:ext cx="46964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My</a:t>
            </a:r>
            <a:r>
              <a:rPr spc="-360" dirty="0"/>
              <a:t> </a:t>
            </a:r>
            <a:r>
              <a:rPr spc="-135" dirty="0"/>
              <a:t>Support:</a:t>
            </a:r>
            <a:r>
              <a:rPr spc="-370" dirty="0"/>
              <a:t> </a:t>
            </a:r>
            <a:r>
              <a:rPr spc="-150" dirty="0">
                <a:solidFill>
                  <a:srgbClr val="4E5053"/>
                </a:solidFill>
              </a:rPr>
              <a:t>Request</a:t>
            </a:r>
            <a:r>
              <a:rPr spc="-345" dirty="0">
                <a:solidFill>
                  <a:srgbClr val="4E5053"/>
                </a:solidFill>
              </a:rPr>
              <a:t> </a:t>
            </a:r>
            <a:r>
              <a:rPr spc="-100" dirty="0">
                <a:solidFill>
                  <a:srgbClr val="4E5053"/>
                </a:solidFill>
              </a:rPr>
              <a:t>an</a:t>
            </a:r>
            <a:r>
              <a:rPr spc="-345" dirty="0">
                <a:solidFill>
                  <a:srgbClr val="4E5053"/>
                </a:solidFill>
              </a:rPr>
              <a:t> </a:t>
            </a:r>
            <a:r>
              <a:rPr spc="-90" dirty="0">
                <a:solidFill>
                  <a:srgbClr val="4E5053"/>
                </a:solidFill>
              </a:rPr>
              <a:t>Account</a:t>
            </a:r>
          </a:p>
        </p:txBody>
      </p:sp>
      <p:sp>
        <p:nvSpPr>
          <p:cNvPr id="5" name="object 5"/>
          <p:cNvSpPr/>
          <p:nvPr/>
        </p:nvSpPr>
        <p:spPr>
          <a:xfrm>
            <a:off x="1850135" y="2560320"/>
            <a:ext cx="2401062" cy="1395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66138" y="2553461"/>
            <a:ext cx="2371725" cy="1365885"/>
          </a:xfrm>
          <a:custGeom>
            <a:avLst/>
            <a:gdLst/>
            <a:ahLst/>
            <a:cxnLst/>
            <a:rect l="l" t="t" r="r" b="b"/>
            <a:pathLst>
              <a:path w="2371725" h="1365885">
                <a:moveTo>
                  <a:pt x="0" y="682751"/>
                </a:moveTo>
                <a:lnTo>
                  <a:pt x="1714" y="633993"/>
                </a:lnTo>
                <a:lnTo>
                  <a:pt x="6780" y="586160"/>
                </a:lnTo>
                <a:lnTo>
                  <a:pt x="15082" y="539368"/>
                </a:lnTo>
                <a:lnTo>
                  <a:pt x="26504" y="493732"/>
                </a:lnTo>
                <a:lnTo>
                  <a:pt x="40932" y="449367"/>
                </a:lnTo>
                <a:lnTo>
                  <a:pt x="58249" y="406390"/>
                </a:lnTo>
                <a:lnTo>
                  <a:pt x="78340" y="364916"/>
                </a:lnTo>
                <a:lnTo>
                  <a:pt x="101089" y="325060"/>
                </a:lnTo>
                <a:lnTo>
                  <a:pt x="126381" y="286938"/>
                </a:lnTo>
                <a:lnTo>
                  <a:pt x="154100" y="250665"/>
                </a:lnTo>
                <a:lnTo>
                  <a:pt x="184131" y="216358"/>
                </a:lnTo>
                <a:lnTo>
                  <a:pt x="216358" y="184131"/>
                </a:lnTo>
                <a:lnTo>
                  <a:pt x="250665" y="154100"/>
                </a:lnTo>
                <a:lnTo>
                  <a:pt x="286938" y="126381"/>
                </a:lnTo>
                <a:lnTo>
                  <a:pt x="325060" y="101089"/>
                </a:lnTo>
                <a:lnTo>
                  <a:pt x="364916" y="78340"/>
                </a:lnTo>
                <a:lnTo>
                  <a:pt x="406390" y="58249"/>
                </a:lnTo>
                <a:lnTo>
                  <a:pt x="449367" y="40932"/>
                </a:lnTo>
                <a:lnTo>
                  <a:pt x="493732" y="26504"/>
                </a:lnTo>
                <a:lnTo>
                  <a:pt x="539368" y="15082"/>
                </a:lnTo>
                <a:lnTo>
                  <a:pt x="586160" y="6780"/>
                </a:lnTo>
                <a:lnTo>
                  <a:pt x="633993" y="1714"/>
                </a:lnTo>
                <a:lnTo>
                  <a:pt x="682751" y="0"/>
                </a:lnTo>
                <a:lnTo>
                  <a:pt x="1688591" y="0"/>
                </a:lnTo>
                <a:lnTo>
                  <a:pt x="1737350" y="1714"/>
                </a:lnTo>
                <a:lnTo>
                  <a:pt x="1785183" y="6780"/>
                </a:lnTo>
                <a:lnTo>
                  <a:pt x="1831975" y="15082"/>
                </a:lnTo>
                <a:lnTo>
                  <a:pt x="1877611" y="26504"/>
                </a:lnTo>
                <a:lnTo>
                  <a:pt x="1921976" y="40932"/>
                </a:lnTo>
                <a:lnTo>
                  <a:pt x="1964953" y="58249"/>
                </a:lnTo>
                <a:lnTo>
                  <a:pt x="2006427" y="78340"/>
                </a:lnTo>
                <a:lnTo>
                  <a:pt x="2046283" y="101089"/>
                </a:lnTo>
                <a:lnTo>
                  <a:pt x="2084405" y="126381"/>
                </a:lnTo>
                <a:lnTo>
                  <a:pt x="2120678" y="154100"/>
                </a:lnTo>
                <a:lnTo>
                  <a:pt x="2154985" y="184131"/>
                </a:lnTo>
                <a:lnTo>
                  <a:pt x="2187212" y="216358"/>
                </a:lnTo>
                <a:lnTo>
                  <a:pt x="2217243" y="250665"/>
                </a:lnTo>
                <a:lnTo>
                  <a:pt x="2244962" y="286938"/>
                </a:lnTo>
                <a:lnTo>
                  <a:pt x="2270254" y="325060"/>
                </a:lnTo>
                <a:lnTo>
                  <a:pt x="2293003" y="364916"/>
                </a:lnTo>
                <a:lnTo>
                  <a:pt x="2313094" y="406390"/>
                </a:lnTo>
                <a:lnTo>
                  <a:pt x="2330411" y="449367"/>
                </a:lnTo>
                <a:lnTo>
                  <a:pt x="2344839" y="493732"/>
                </a:lnTo>
                <a:lnTo>
                  <a:pt x="2356261" y="539368"/>
                </a:lnTo>
                <a:lnTo>
                  <a:pt x="2364563" y="586160"/>
                </a:lnTo>
                <a:lnTo>
                  <a:pt x="2369629" y="633993"/>
                </a:lnTo>
                <a:lnTo>
                  <a:pt x="2371344" y="682751"/>
                </a:lnTo>
                <a:lnTo>
                  <a:pt x="2369629" y="731510"/>
                </a:lnTo>
                <a:lnTo>
                  <a:pt x="2364563" y="779343"/>
                </a:lnTo>
                <a:lnTo>
                  <a:pt x="2356261" y="826135"/>
                </a:lnTo>
                <a:lnTo>
                  <a:pt x="2344839" y="871771"/>
                </a:lnTo>
                <a:lnTo>
                  <a:pt x="2330411" y="916136"/>
                </a:lnTo>
                <a:lnTo>
                  <a:pt x="2313094" y="959113"/>
                </a:lnTo>
                <a:lnTo>
                  <a:pt x="2293003" y="1000587"/>
                </a:lnTo>
                <a:lnTo>
                  <a:pt x="2270254" y="1040443"/>
                </a:lnTo>
                <a:lnTo>
                  <a:pt x="2244962" y="1078565"/>
                </a:lnTo>
                <a:lnTo>
                  <a:pt x="2217243" y="1114838"/>
                </a:lnTo>
                <a:lnTo>
                  <a:pt x="2187212" y="1149145"/>
                </a:lnTo>
                <a:lnTo>
                  <a:pt x="2154985" y="1181372"/>
                </a:lnTo>
                <a:lnTo>
                  <a:pt x="2120678" y="1211403"/>
                </a:lnTo>
                <a:lnTo>
                  <a:pt x="2084405" y="1239122"/>
                </a:lnTo>
                <a:lnTo>
                  <a:pt x="2046283" y="1264414"/>
                </a:lnTo>
                <a:lnTo>
                  <a:pt x="2006427" y="1287163"/>
                </a:lnTo>
                <a:lnTo>
                  <a:pt x="1964953" y="1307254"/>
                </a:lnTo>
                <a:lnTo>
                  <a:pt x="1921976" y="1324571"/>
                </a:lnTo>
                <a:lnTo>
                  <a:pt x="1877611" y="1338999"/>
                </a:lnTo>
                <a:lnTo>
                  <a:pt x="1831975" y="1350421"/>
                </a:lnTo>
                <a:lnTo>
                  <a:pt x="1785183" y="1358723"/>
                </a:lnTo>
                <a:lnTo>
                  <a:pt x="1737350" y="1363789"/>
                </a:lnTo>
                <a:lnTo>
                  <a:pt x="1688591" y="1365504"/>
                </a:lnTo>
                <a:lnTo>
                  <a:pt x="682751" y="1365504"/>
                </a:lnTo>
                <a:lnTo>
                  <a:pt x="633993" y="1363789"/>
                </a:lnTo>
                <a:lnTo>
                  <a:pt x="586160" y="1358723"/>
                </a:lnTo>
                <a:lnTo>
                  <a:pt x="539368" y="1350421"/>
                </a:lnTo>
                <a:lnTo>
                  <a:pt x="493732" y="1338999"/>
                </a:lnTo>
                <a:lnTo>
                  <a:pt x="449367" y="1324571"/>
                </a:lnTo>
                <a:lnTo>
                  <a:pt x="406390" y="1307254"/>
                </a:lnTo>
                <a:lnTo>
                  <a:pt x="364916" y="1287163"/>
                </a:lnTo>
                <a:lnTo>
                  <a:pt x="325060" y="1264414"/>
                </a:lnTo>
                <a:lnTo>
                  <a:pt x="286938" y="1239122"/>
                </a:lnTo>
                <a:lnTo>
                  <a:pt x="250665" y="1211403"/>
                </a:lnTo>
                <a:lnTo>
                  <a:pt x="216358" y="1181372"/>
                </a:lnTo>
                <a:lnTo>
                  <a:pt x="184131" y="1149145"/>
                </a:lnTo>
                <a:lnTo>
                  <a:pt x="154100" y="1114838"/>
                </a:lnTo>
                <a:lnTo>
                  <a:pt x="126381" y="1078565"/>
                </a:lnTo>
                <a:lnTo>
                  <a:pt x="101089" y="1040443"/>
                </a:lnTo>
                <a:lnTo>
                  <a:pt x="78340" y="1000587"/>
                </a:lnTo>
                <a:lnTo>
                  <a:pt x="58249" y="959113"/>
                </a:lnTo>
                <a:lnTo>
                  <a:pt x="40932" y="916136"/>
                </a:lnTo>
                <a:lnTo>
                  <a:pt x="26504" y="871771"/>
                </a:lnTo>
                <a:lnTo>
                  <a:pt x="15082" y="826135"/>
                </a:lnTo>
                <a:lnTo>
                  <a:pt x="6780" y="779343"/>
                </a:lnTo>
                <a:lnTo>
                  <a:pt x="1714" y="731510"/>
                </a:lnTo>
                <a:lnTo>
                  <a:pt x="0" y="682751"/>
                </a:lnTo>
                <a:close/>
              </a:path>
            </a:pathLst>
          </a:custGeom>
          <a:ln w="28955">
            <a:solidFill>
              <a:srgbClr val="FF4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90315" y="2130539"/>
            <a:ext cx="605789" cy="3025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06317" y="2123694"/>
            <a:ext cx="576580" cy="273050"/>
          </a:xfrm>
          <a:custGeom>
            <a:avLst/>
            <a:gdLst/>
            <a:ahLst/>
            <a:cxnLst/>
            <a:rect l="l" t="t" r="r" b="b"/>
            <a:pathLst>
              <a:path w="576579" h="273050">
                <a:moveTo>
                  <a:pt x="0" y="45466"/>
                </a:moveTo>
                <a:lnTo>
                  <a:pt x="3567" y="27753"/>
                </a:lnTo>
                <a:lnTo>
                  <a:pt x="13303" y="13303"/>
                </a:lnTo>
                <a:lnTo>
                  <a:pt x="27753" y="3567"/>
                </a:lnTo>
                <a:lnTo>
                  <a:pt x="45466" y="0"/>
                </a:lnTo>
                <a:lnTo>
                  <a:pt x="530606" y="0"/>
                </a:lnTo>
                <a:lnTo>
                  <a:pt x="548318" y="3567"/>
                </a:lnTo>
                <a:lnTo>
                  <a:pt x="562768" y="13303"/>
                </a:lnTo>
                <a:lnTo>
                  <a:pt x="572504" y="27753"/>
                </a:lnTo>
                <a:lnTo>
                  <a:pt x="576072" y="45466"/>
                </a:lnTo>
                <a:lnTo>
                  <a:pt x="576072" y="227330"/>
                </a:lnTo>
                <a:lnTo>
                  <a:pt x="572504" y="245042"/>
                </a:lnTo>
                <a:lnTo>
                  <a:pt x="562768" y="259492"/>
                </a:lnTo>
                <a:lnTo>
                  <a:pt x="548318" y="269228"/>
                </a:lnTo>
                <a:lnTo>
                  <a:pt x="530606" y="272795"/>
                </a:lnTo>
                <a:lnTo>
                  <a:pt x="45466" y="272795"/>
                </a:lnTo>
                <a:lnTo>
                  <a:pt x="27753" y="269228"/>
                </a:lnTo>
                <a:lnTo>
                  <a:pt x="13303" y="259492"/>
                </a:lnTo>
                <a:lnTo>
                  <a:pt x="3567" y="245042"/>
                </a:lnTo>
                <a:lnTo>
                  <a:pt x="0" y="227330"/>
                </a:lnTo>
                <a:lnTo>
                  <a:pt x="0" y="45466"/>
                </a:lnTo>
                <a:close/>
              </a:path>
            </a:pathLst>
          </a:custGeom>
          <a:ln w="28956">
            <a:solidFill>
              <a:srgbClr val="FF4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29684" y="1277111"/>
            <a:ext cx="4700777" cy="25991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72911" y="1459991"/>
            <a:ext cx="3100578" cy="22593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30572" y="1255775"/>
            <a:ext cx="4700905" cy="2598420"/>
          </a:xfrm>
          <a:custGeom>
            <a:avLst/>
            <a:gdLst/>
            <a:ahLst/>
            <a:cxnLst/>
            <a:rect l="l" t="t" r="r" b="b"/>
            <a:pathLst>
              <a:path w="4700905" h="2598420">
                <a:moveTo>
                  <a:pt x="4700651" y="2165349"/>
                </a:moveTo>
                <a:lnTo>
                  <a:pt x="1227454" y="2165350"/>
                </a:lnTo>
                <a:lnTo>
                  <a:pt x="1227454" y="2598420"/>
                </a:lnTo>
                <a:lnTo>
                  <a:pt x="4700651" y="2598420"/>
                </a:lnTo>
                <a:lnTo>
                  <a:pt x="4700651" y="2165349"/>
                </a:lnTo>
                <a:close/>
              </a:path>
              <a:path w="4700905" h="2598420">
                <a:moveTo>
                  <a:pt x="4700651" y="0"/>
                </a:moveTo>
                <a:lnTo>
                  <a:pt x="1227454" y="0"/>
                </a:lnTo>
                <a:lnTo>
                  <a:pt x="1227454" y="1515745"/>
                </a:lnTo>
                <a:lnTo>
                  <a:pt x="0" y="2232787"/>
                </a:lnTo>
                <a:lnTo>
                  <a:pt x="1227454" y="2165350"/>
                </a:lnTo>
                <a:lnTo>
                  <a:pt x="4700651" y="2165349"/>
                </a:lnTo>
                <a:lnTo>
                  <a:pt x="4700651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637021" y="917270"/>
            <a:ext cx="3142615" cy="2675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55" dirty="0">
                <a:solidFill>
                  <a:srgbClr val="FF4F1F"/>
                </a:solidFill>
                <a:latin typeface="Trebuchet MS"/>
                <a:cs typeface="Trebuchet MS"/>
                <a:hlinkClick r:id="rId7"/>
              </a:rPr>
              <a:t>http://www.genesys.com/customer-care</a:t>
            </a:r>
            <a:endParaRPr sz="1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638810">
              <a:lnSpc>
                <a:spcPct val="100000"/>
              </a:lnSpc>
              <a:spcBef>
                <a:spcPts val="790"/>
              </a:spcBef>
            </a:pPr>
            <a:r>
              <a:rPr sz="1500" spc="-95" dirty="0">
                <a:solidFill>
                  <a:srgbClr val="FFFFFF"/>
                </a:solidFill>
                <a:latin typeface="Arial"/>
                <a:cs typeface="Arial"/>
              </a:rPr>
              <a:t>Request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My </a:t>
            </a:r>
            <a:r>
              <a:rPr sz="1500" spc="-60" dirty="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sz="15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85" dirty="0">
                <a:solidFill>
                  <a:srgbClr val="FFFFFF"/>
                </a:solidFill>
                <a:latin typeface="Arial"/>
                <a:cs typeface="Arial"/>
              </a:rPr>
              <a:t>Login</a:t>
            </a:r>
            <a:endParaRPr sz="1500">
              <a:latin typeface="Arial"/>
              <a:cs typeface="Arial"/>
            </a:endParaRPr>
          </a:p>
          <a:p>
            <a:pPr marL="353695" indent="-109855">
              <a:lnSpc>
                <a:spcPts val="1595"/>
              </a:lnSpc>
              <a:spcBef>
                <a:spcPts val="930"/>
              </a:spcBef>
              <a:buChar char="•"/>
              <a:tabLst>
                <a:tab pos="354330" algn="l"/>
              </a:tabLst>
            </a:pPr>
            <a:r>
              <a:rPr sz="1400" spc="-85" dirty="0">
                <a:solidFill>
                  <a:srgbClr val="FFFFFF"/>
                </a:solidFill>
                <a:latin typeface="Arial"/>
                <a:cs typeface="Arial"/>
              </a:rPr>
              <a:t>Select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“Get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Started”</a:t>
            </a:r>
            <a:endParaRPr sz="1400">
              <a:latin typeface="Arial"/>
              <a:cs typeface="Arial"/>
            </a:endParaRPr>
          </a:p>
          <a:p>
            <a:pPr marL="353695" indent="-109855">
              <a:lnSpc>
                <a:spcPts val="1515"/>
              </a:lnSpc>
              <a:buChar char="•"/>
              <a:tabLst>
                <a:tab pos="354330" algn="l"/>
              </a:tabLst>
            </a:pPr>
            <a:r>
              <a:rPr sz="1400" spc="-85" dirty="0">
                <a:solidFill>
                  <a:srgbClr val="FFFFFF"/>
                </a:solidFill>
                <a:latin typeface="Arial"/>
                <a:cs typeface="Arial"/>
              </a:rPr>
              <a:t>Select 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“Request 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My 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sz="1400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Account”</a:t>
            </a:r>
            <a:endParaRPr sz="1400">
              <a:latin typeface="Arial"/>
              <a:cs typeface="Arial"/>
            </a:endParaRPr>
          </a:p>
          <a:p>
            <a:pPr marL="353695" marR="403860" indent="-109855">
              <a:lnSpc>
                <a:spcPts val="1510"/>
              </a:lnSpc>
              <a:spcBef>
                <a:spcPts val="110"/>
              </a:spcBef>
              <a:buChar char="•"/>
              <a:tabLst>
                <a:tab pos="354330" algn="l"/>
              </a:tabLst>
            </a:pPr>
            <a:r>
              <a:rPr sz="1400" spc="-150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1400" spc="-100" dirty="0">
                <a:solidFill>
                  <a:srgbClr val="FFFFFF"/>
                </a:solidFill>
                <a:latin typeface="Arial"/>
                <a:cs typeface="Arial"/>
              </a:rPr>
              <a:t>asked 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provide</a:t>
            </a:r>
            <a:r>
              <a:rPr sz="14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your  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corporate email</a:t>
            </a:r>
            <a:r>
              <a:rPr sz="1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Arial"/>
                <a:cs typeface="Arial"/>
              </a:rPr>
              <a:t>address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1150">
              <a:latin typeface="Times New Roman"/>
              <a:cs typeface="Times New Roman"/>
            </a:endParaRPr>
          </a:p>
          <a:p>
            <a:pPr marL="243840">
              <a:lnSpc>
                <a:spcPts val="1595"/>
              </a:lnSpc>
            </a:pPr>
            <a:r>
              <a:rPr sz="1400" spc="-80" dirty="0">
                <a:solidFill>
                  <a:srgbClr val="FFFFFF"/>
                </a:solidFill>
                <a:latin typeface="Arial"/>
                <a:cs typeface="Arial"/>
              </a:rPr>
              <a:t>Three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My 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Support </a:t>
            </a:r>
            <a:r>
              <a:rPr sz="1400" spc="-125" dirty="0">
                <a:solidFill>
                  <a:srgbClr val="FFFFFF"/>
                </a:solidFill>
                <a:latin typeface="Arial"/>
                <a:cs typeface="Arial"/>
              </a:rPr>
              <a:t>Access</a:t>
            </a:r>
            <a:r>
              <a:rPr sz="14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Arial"/>
                <a:cs typeface="Arial"/>
              </a:rPr>
              <a:t>Levels:</a:t>
            </a:r>
            <a:endParaRPr sz="1400">
              <a:latin typeface="Arial"/>
              <a:cs typeface="Arial"/>
            </a:endParaRPr>
          </a:p>
          <a:p>
            <a:pPr marL="353695" indent="-109855">
              <a:lnSpc>
                <a:spcPts val="1515"/>
              </a:lnSpc>
              <a:buChar char="•"/>
              <a:tabLst>
                <a:tab pos="354330" algn="l"/>
              </a:tabLst>
            </a:pPr>
            <a:r>
              <a:rPr sz="1400" spc="-105" dirty="0">
                <a:solidFill>
                  <a:srgbClr val="FFFFFF"/>
                </a:solidFill>
                <a:latin typeface="Arial"/>
                <a:cs typeface="Arial"/>
              </a:rPr>
              <a:t>Basic</a:t>
            </a:r>
            <a:r>
              <a:rPr sz="1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Arial"/>
                <a:cs typeface="Arial"/>
              </a:rPr>
              <a:t>Access</a:t>
            </a:r>
            <a:endParaRPr sz="1400">
              <a:latin typeface="Arial"/>
              <a:cs typeface="Arial"/>
            </a:endParaRPr>
          </a:p>
          <a:p>
            <a:pPr marL="353695" indent="-109855">
              <a:lnSpc>
                <a:spcPts val="1515"/>
              </a:lnSpc>
              <a:buChar char="•"/>
              <a:tabLst>
                <a:tab pos="354330" algn="l"/>
              </a:tabLst>
            </a:pP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Read-Only</a:t>
            </a:r>
            <a:endParaRPr sz="1400">
              <a:latin typeface="Arial"/>
              <a:cs typeface="Arial"/>
            </a:endParaRPr>
          </a:p>
          <a:p>
            <a:pPr marL="353695" indent="-109855">
              <a:lnSpc>
                <a:spcPts val="1595"/>
              </a:lnSpc>
              <a:buChar char="•"/>
              <a:tabLst>
                <a:tab pos="354330" algn="l"/>
              </a:tabLst>
            </a:pP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Read-Write 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(Designated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Contact)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35"/>
              </a:lnSpc>
            </a:pPr>
            <a:r>
              <a:rPr spc="-45" dirty="0"/>
              <a:t>Genesys </a:t>
            </a:r>
            <a:r>
              <a:rPr spc="-10" dirty="0"/>
              <a:t>confidential </a:t>
            </a:r>
            <a:r>
              <a:rPr spc="-20" dirty="0"/>
              <a:t>and </a:t>
            </a:r>
            <a:r>
              <a:rPr spc="-5" dirty="0"/>
              <a:t>proprietary information.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5" dirty="0"/>
              <a:t>Unauthorized </a:t>
            </a:r>
            <a:r>
              <a:rPr spc="-20" dirty="0"/>
              <a:t>disclosure </a:t>
            </a:r>
            <a:r>
              <a:rPr spc="-25" dirty="0"/>
              <a:t>is</a:t>
            </a:r>
            <a:r>
              <a:rPr spc="-60" dirty="0"/>
              <a:t> </a:t>
            </a:r>
            <a:r>
              <a:rPr spc="-5" dirty="0"/>
              <a:t>prohibited.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815"/>
              </a:lnSpc>
            </a:pPr>
            <a:fld id="{81D60167-4931-47E6-BA6A-407CBD079E47}" type="slidenum">
              <a:rPr spc="-35" dirty="0"/>
              <a:t>3</a:t>
            </a:fld>
            <a:endParaRPr spc="-3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900" y="990600"/>
            <a:ext cx="5423916" cy="3567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8327" y="986027"/>
            <a:ext cx="5433060" cy="3576954"/>
          </a:xfrm>
          <a:custGeom>
            <a:avLst/>
            <a:gdLst/>
            <a:ahLst/>
            <a:cxnLst/>
            <a:rect l="l" t="t" r="r" b="b"/>
            <a:pathLst>
              <a:path w="5433060" h="3576954">
                <a:moveTo>
                  <a:pt x="0" y="3576828"/>
                </a:moveTo>
                <a:lnTo>
                  <a:pt x="5433060" y="3576828"/>
                </a:lnTo>
                <a:lnTo>
                  <a:pt x="5433060" y="0"/>
                </a:lnTo>
                <a:lnTo>
                  <a:pt x="0" y="0"/>
                </a:lnTo>
                <a:lnTo>
                  <a:pt x="0" y="3576828"/>
                </a:lnTo>
                <a:close/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20055" y="1065275"/>
            <a:ext cx="373380" cy="116205"/>
          </a:xfrm>
          <a:custGeom>
            <a:avLst/>
            <a:gdLst/>
            <a:ahLst/>
            <a:cxnLst/>
            <a:rect l="l" t="t" r="r" b="b"/>
            <a:pathLst>
              <a:path w="373379" h="116205">
                <a:moveTo>
                  <a:pt x="0" y="115824"/>
                </a:moveTo>
                <a:lnTo>
                  <a:pt x="373379" y="115824"/>
                </a:lnTo>
                <a:lnTo>
                  <a:pt x="373379" y="0"/>
                </a:lnTo>
                <a:lnTo>
                  <a:pt x="0" y="0"/>
                </a:lnTo>
                <a:lnTo>
                  <a:pt x="0" y="1158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8559" y="151365"/>
            <a:ext cx="5322570" cy="79375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810"/>
              </a:spcBef>
            </a:pPr>
            <a:r>
              <a:rPr spc="-45" dirty="0"/>
              <a:t>My</a:t>
            </a:r>
            <a:r>
              <a:rPr spc="-575" dirty="0"/>
              <a:t> </a:t>
            </a:r>
            <a:r>
              <a:rPr spc="-135" dirty="0"/>
              <a:t>Support: </a:t>
            </a:r>
            <a:r>
              <a:rPr spc="-85" dirty="0">
                <a:solidFill>
                  <a:srgbClr val="4E5053"/>
                </a:solidFill>
              </a:rPr>
              <a:t>Home</a:t>
            </a: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350" spc="-120" dirty="0">
                <a:solidFill>
                  <a:srgbClr val="000000"/>
                </a:solidFill>
              </a:rPr>
              <a:t>Access</a:t>
            </a:r>
            <a:r>
              <a:rPr sz="1350" spc="-90" dirty="0">
                <a:solidFill>
                  <a:srgbClr val="000000"/>
                </a:solidFill>
              </a:rPr>
              <a:t> </a:t>
            </a:r>
            <a:r>
              <a:rPr sz="1350" spc="-75" dirty="0">
                <a:solidFill>
                  <a:srgbClr val="000000"/>
                </a:solidFill>
              </a:rPr>
              <a:t>many </a:t>
            </a:r>
            <a:r>
              <a:rPr sz="1350" b="1" spc="50" dirty="0">
                <a:solidFill>
                  <a:srgbClr val="000000"/>
                </a:solidFill>
                <a:latin typeface="Trebuchet MS"/>
                <a:cs typeface="Trebuchet MS"/>
              </a:rPr>
              <a:t>My</a:t>
            </a:r>
            <a:r>
              <a:rPr sz="1350" b="1" spc="-12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350" b="1" spc="-65" dirty="0">
                <a:solidFill>
                  <a:srgbClr val="000000"/>
                </a:solidFill>
                <a:latin typeface="Trebuchet MS"/>
                <a:cs typeface="Trebuchet MS"/>
              </a:rPr>
              <a:t>Support</a:t>
            </a:r>
            <a:r>
              <a:rPr sz="1350" b="1" spc="-14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350" spc="-50" dirty="0">
                <a:solidFill>
                  <a:srgbClr val="000000"/>
                </a:solidFill>
              </a:rPr>
              <a:t>features</a:t>
            </a:r>
            <a:r>
              <a:rPr sz="1350" spc="-70" dirty="0">
                <a:solidFill>
                  <a:srgbClr val="000000"/>
                </a:solidFill>
              </a:rPr>
              <a:t> </a:t>
            </a:r>
            <a:r>
              <a:rPr sz="1350" spc="-15" dirty="0">
                <a:solidFill>
                  <a:srgbClr val="000000"/>
                </a:solidFill>
              </a:rPr>
              <a:t>from</a:t>
            </a:r>
            <a:r>
              <a:rPr sz="1350" spc="-75" dirty="0">
                <a:solidFill>
                  <a:srgbClr val="000000"/>
                </a:solidFill>
              </a:rPr>
              <a:t> </a:t>
            </a:r>
            <a:r>
              <a:rPr sz="1350" spc="-15" dirty="0">
                <a:solidFill>
                  <a:srgbClr val="000000"/>
                </a:solidFill>
              </a:rPr>
              <a:t>the</a:t>
            </a:r>
            <a:r>
              <a:rPr sz="1350" spc="-80" dirty="0">
                <a:solidFill>
                  <a:srgbClr val="000000"/>
                </a:solidFill>
              </a:rPr>
              <a:t> </a:t>
            </a:r>
            <a:r>
              <a:rPr sz="1350" spc="-75" dirty="0">
                <a:solidFill>
                  <a:srgbClr val="000000"/>
                </a:solidFill>
              </a:rPr>
              <a:t>Home</a:t>
            </a:r>
            <a:r>
              <a:rPr sz="1350" spc="-95" dirty="0">
                <a:solidFill>
                  <a:srgbClr val="000000"/>
                </a:solidFill>
              </a:rPr>
              <a:t> </a:t>
            </a:r>
            <a:r>
              <a:rPr sz="1350" spc="-90" dirty="0">
                <a:solidFill>
                  <a:srgbClr val="000000"/>
                </a:solidFill>
              </a:rPr>
              <a:t>page</a:t>
            </a:r>
            <a:r>
              <a:rPr sz="1350" spc="-65" dirty="0">
                <a:solidFill>
                  <a:srgbClr val="000000"/>
                </a:solidFill>
              </a:rPr>
              <a:t> </a:t>
            </a:r>
            <a:r>
              <a:rPr sz="1350" spc="-5" dirty="0">
                <a:solidFill>
                  <a:srgbClr val="000000"/>
                </a:solidFill>
              </a:rPr>
              <a:t>or</a:t>
            </a:r>
            <a:r>
              <a:rPr sz="1350" spc="-80" dirty="0">
                <a:solidFill>
                  <a:srgbClr val="000000"/>
                </a:solidFill>
              </a:rPr>
              <a:t> </a:t>
            </a:r>
            <a:r>
              <a:rPr sz="1350" spc="-15" dirty="0">
                <a:solidFill>
                  <a:srgbClr val="000000"/>
                </a:solidFill>
              </a:rPr>
              <a:t>the</a:t>
            </a:r>
            <a:r>
              <a:rPr sz="1350" spc="-85" dirty="0">
                <a:solidFill>
                  <a:srgbClr val="000000"/>
                </a:solidFill>
              </a:rPr>
              <a:t> </a:t>
            </a:r>
            <a:r>
              <a:rPr sz="1350" spc="-5" dirty="0">
                <a:solidFill>
                  <a:srgbClr val="000000"/>
                </a:solidFill>
              </a:rPr>
              <a:t>top</a:t>
            </a:r>
            <a:r>
              <a:rPr sz="1350" spc="-80" dirty="0">
                <a:solidFill>
                  <a:srgbClr val="000000"/>
                </a:solidFill>
              </a:rPr>
              <a:t> </a:t>
            </a:r>
            <a:r>
              <a:rPr sz="1350" spc="-55" dirty="0">
                <a:solidFill>
                  <a:srgbClr val="000000"/>
                </a:solidFill>
              </a:rPr>
              <a:t>menu</a:t>
            </a:r>
            <a:r>
              <a:rPr sz="1350" spc="-85" dirty="0">
                <a:solidFill>
                  <a:srgbClr val="000000"/>
                </a:solidFill>
              </a:rPr>
              <a:t> </a:t>
            </a:r>
            <a:r>
              <a:rPr sz="1350" spc="-45" dirty="0">
                <a:solidFill>
                  <a:srgbClr val="000000"/>
                </a:solidFill>
              </a:rPr>
              <a:t>bar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37203" y="3459479"/>
            <a:ext cx="5502402" cy="948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80176" y="3474720"/>
            <a:ext cx="3012185" cy="9502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39235" y="3438144"/>
            <a:ext cx="5501640" cy="948055"/>
          </a:xfrm>
          <a:custGeom>
            <a:avLst/>
            <a:gdLst/>
            <a:ahLst/>
            <a:cxnLst/>
            <a:rect l="l" t="t" r="r" b="b"/>
            <a:pathLst>
              <a:path w="5501640" h="948054">
                <a:moveTo>
                  <a:pt x="0" y="64134"/>
                </a:moveTo>
                <a:lnTo>
                  <a:pt x="2354072" y="394969"/>
                </a:lnTo>
                <a:lnTo>
                  <a:pt x="2354072" y="947927"/>
                </a:lnTo>
                <a:lnTo>
                  <a:pt x="5501132" y="947927"/>
                </a:lnTo>
                <a:lnTo>
                  <a:pt x="5501132" y="157987"/>
                </a:lnTo>
                <a:lnTo>
                  <a:pt x="2354072" y="157987"/>
                </a:lnTo>
                <a:lnTo>
                  <a:pt x="0" y="64134"/>
                </a:lnTo>
                <a:close/>
              </a:path>
              <a:path w="5501640" h="948054">
                <a:moveTo>
                  <a:pt x="5501132" y="0"/>
                </a:moveTo>
                <a:lnTo>
                  <a:pt x="2354072" y="0"/>
                </a:lnTo>
                <a:lnTo>
                  <a:pt x="2354072" y="157987"/>
                </a:lnTo>
                <a:lnTo>
                  <a:pt x="5501132" y="157987"/>
                </a:lnTo>
                <a:lnTo>
                  <a:pt x="5501132" y="0"/>
                </a:lnTo>
                <a:close/>
              </a:path>
            </a:pathLst>
          </a:custGeom>
          <a:solidFill>
            <a:srgbClr val="4E50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077203" y="3482721"/>
            <a:ext cx="2782570" cy="8159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algn="ctr">
              <a:lnSpc>
                <a:spcPct val="90100"/>
              </a:lnSpc>
              <a:spcBef>
                <a:spcPts val="270"/>
              </a:spcBef>
            </a:pP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Featured </a:t>
            </a:r>
            <a:r>
              <a:rPr sz="1400" spc="-85" dirty="0">
                <a:solidFill>
                  <a:srgbClr val="FFFFFF"/>
                </a:solidFill>
                <a:latin typeface="Arial"/>
                <a:cs typeface="Arial"/>
              </a:rPr>
              <a:t>News, 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upcoming events, 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important 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Security 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Advisories 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Support 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Articles 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display 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home</a:t>
            </a:r>
            <a:r>
              <a:rPr sz="1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16123" y="2113775"/>
            <a:ext cx="6150102" cy="5082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55664" y="2197620"/>
            <a:ext cx="2006345" cy="3741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17901" y="2092451"/>
            <a:ext cx="6149340" cy="508000"/>
          </a:xfrm>
          <a:custGeom>
            <a:avLst/>
            <a:gdLst/>
            <a:ahLst/>
            <a:cxnLst/>
            <a:rect l="l" t="t" r="r" b="b"/>
            <a:pathLst>
              <a:path w="6149340" h="508000">
                <a:moveTo>
                  <a:pt x="6149086" y="0"/>
                </a:moveTo>
                <a:lnTo>
                  <a:pt x="3738118" y="0"/>
                </a:lnTo>
                <a:lnTo>
                  <a:pt x="3738118" y="84581"/>
                </a:lnTo>
                <a:lnTo>
                  <a:pt x="0" y="104902"/>
                </a:lnTo>
                <a:lnTo>
                  <a:pt x="3738118" y="211455"/>
                </a:lnTo>
                <a:lnTo>
                  <a:pt x="3738118" y="507492"/>
                </a:lnTo>
                <a:lnTo>
                  <a:pt x="6149086" y="507492"/>
                </a:lnTo>
                <a:lnTo>
                  <a:pt x="6149086" y="0"/>
                </a:lnTo>
                <a:close/>
              </a:path>
            </a:pathLst>
          </a:custGeom>
          <a:solidFill>
            <a:srgbClr val="4E50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552692" y="2204974"/>
            <a:ext cx="181863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90" dirty="0">
                <a:solidFill>
                  <a:srgbClr val="FFFFFF"/>
                </a:solidFill>
                <a:latin typeface="Arial"/>
                <a:cs typeface="Arial"/>
              </a:rPr>
              <a:t>Recent </a:t>
            </a:r>
            <a:r>
              <a:rPr sz="1400" spc="-155" dirty="0">
                <a:solidFill>
                  <a:srgbClr val="FFFFFF"/>
                </a:solidFill>
                <a:latin typeface="Arial"/>
                <a:cs typeface="Arial"/>
              </a:rPr>
              <a:t>Cases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at-a-glance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6136" y="1301496"/>
            <a:ext cx="430542" cy="2903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2138" y="1294638"/>
            <a:ext cx="401320" cy="260985"/>
          </a:xfrm>
          <a:custGeom>
            <a:avLst/>
            <a:gdLst/>
            <a:ahLst/>
            <a:cxnLst/>
            <a:rect l="l" t="t" r="r" b="b"/>
            <a:pathLst>
              <a:path w="401320" h="260984">
                <a:moveTo>
                  <a:pt x="0" y="43434"/>
                </a:moveTo>
                <a:lnTo>
                  <a:pt x="3412" y="26521"/>
                </a:lnTo>
                <a:lnTo>
                  <a:pt x="12720" y="12715"/>
                </a:lnTo>
                <a:lnTo>
                  <a:pt x="26526" y="3411"/>
                </a:lnTo>
                <a:lnTo>
                  <a:pt x="43433" y="0"/>
                </a:lnTo>
                <a:lnTo>
                  <a:pt x="357377" y="0"/>
                </a:lnTo>
                <a:lnTo>
                  <a:pt x="374285" y="3411"/>
                </a:lnTo>
                <a:lnTo>
                  <a:pt x="388091" y="12715"/>
                </a:lnTo>
                <a:lnTo>
                  <a:pt x="397399" y="26521"/>
                </a:lnTo>
                <a:lnTo>
                  <a:pt x="400812" y="43434"/>
                </a:lnTo>
                <a:lnTo>
                  <a:pt x="400812" y="217170"/>
                </a:lnTo>
                <a:lnTo>
                  <a:pt x="397399" y="234082"/>
                </a:lnTo>
                <a:lnTo>
                  <a:pt x="388091" y="247888"/>
                </a:lnTo>
                <a:lnTo>
                  <a:pt x="374285" y="257192"/>
                </a:lnTo>
                <a:lnTo>
                  <a:pt x="357377" y="260603"/>
                </a:lnTo>
                <a:lnTo>
                  <a:pt x="43433" y="260603"/>
                </a:lnTo>
                <a:lnTo>
                  <a:pt x="26526" y="257192"/>
                </a:lnTo>
                <a:lnTo>
                  <a:pt x="12720" y="247888"/>
                </a:lnTo>
                <a:lnTo>
                  <a:pt x="3412" y="234082"/>
                </a:lnTo>
                <a:lnTo>
                  <a:pt x="0" y="217170"/>
                </a:lnTo>
                <a:lnTo>
                  <a:pt x="0" y="43434"/>
                </a:lnTo>
                <a:close/>
              </a:path>
            </a:pathLst>
          </a:custGeom>
          <a:ln w="28956">
            <a:solidFill>
              <a:srgbClr val="FF4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35"/>
              </a:lnSpc>
            </a:pPr>
            <a:r>
              <a:rPr spc="-45" dirty="0"/>
              <a:t>Genesys </a:t>
            </a:r>
            <a:r>
              <a:rPr spc="-10" dirty="0"/>
              <a:t>confidential </a:t>
            </a:r>
            <a:r>
              <a:rPr spc="-20" dirty="0"/>
              <a:t>and </a:t>
            </a:r>
            <a:r>
              <a:rPr spc="-5" dirty="0"/>
              <a:t>proprietary information.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5" dirty="0"/>
              <a:t>Unauthorized </a:t>
            </a:r>
            <a:r>
              <a:rPr spc="-20" dirty="0"/>
              <a:t>disclosure </a:t>
            </a:r>
            <a:r>
              <a:rPr spc="-25" dirty="0"/>
              <a:t>is</a:t>
            </a:r>
            <a:r>
              <a:rPr spc="-60" dirty="0"/>
              <a:t> </a:t>
            </a:r>
            <a:r>
              <a:rPr spc="-5" dirty="0"/>
              <a:t>prohibited.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815"/>
              </a:lnSpc>
            </a:pPr>
            <a:fld id="{81D60167-4931-47E6-BA6A-407CBD079E47}" type="slidenum">
              <a:rPr spc="-35" dirty="0"/>
              <a:t>4</a:t>
            </a:fld>
            <a:endParaRPr spc="-3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2404" y="876300"/>
            <a:ext cx="5099304" cy="3922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27832" y="871727"/>
            <a:ext cx="5108575" cy="3931920"/>
          </a:xfrm>
          <a:custGeom>
            <a:avLst/>
            <a:gdLst/>
            <a:ahLst/>
            <a:cxnLst/>
            <a:rect l="l" t="t" r="r" b="b"/>
            <a:pathLst>
              <a:path w="5108575" h="3931920">
                <a:moveTo>
                  <a:pt x="0" y="3931920"/>
                </a:moveTo>
                <a:lnTo>
                  <a:pt x="5108448" y="3931920"/>
                </a:lnTo>
                <a:lnTo>
                  <a:pt x="5108448" y="0"/>
                </a:lnTo>
                <a:lnTo>
                  <a:pt x="0" y="0"/>
                </a:lnTo>
                <a:lnTo>
                  <a:pt x="0" y="3931920"/>
                </a:lnTo>
                <a:close/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30668" y="957072"/>
            <a:ext cx="350520" cy="128270"/>
          </a:xfrm>
          <a:custGeom>
            <a:avLst/>
            <a:gdLst/>
            <a:ahLst/>
            <a:cxnLst/>
            <a:rect l="l" t="t" r="r" b="b"/>
            <a:pathLst>
              <a:path w="350520" h="128269">
                <a:moveTo>
                  <a:pt x="0" y="128015"/>
                </a:moveTo>
                <a:lnTo>
                  <a:pt x="350520" y="128015"/>
                </a:lnTo>
                <a:lnTo>
                  <a:pt x="350520" y="0"/>
                </a:lnTo>
                <a:lnTo>
                  <a:pt x="0" y="0"/>
                </a:lnTo>
                <a:lnTo>
                  <a:pt x="0" y="1280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0200" y="242442"/>
            <a:ext cx="27152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My</a:t>
            </a:r>
            <a:r>
              <a:rPr spc="-645" dirty="0"/>
              <a:t> </a:t>
            </a:r>
            <a:r>
              <a:rPr spc="-135" dirty="0"/>
              <a:t>Support: </a:t>
            </a:r>
            <a:r>
              <a:rPr spc="-85" dirty="0">
                <a:solidFill>
                  <a:srgbClr val="4E5053"/>
                </a:solidFill>
              </a:rPr>
              <a:t>Home</a:t>
            </a:r>
          </a:p>
        </p:txBody>
      </p:sp>
      <p:sp>
        <p:nvSpPr>
          <p:cNvPr id="6" name="object 6"/>
          <p:cNvSpPr/>
          <p:nvPr/>
        </p:nvSpPr>
        <p:spPr>
          <a:xfrm>
            <a:off x="3172967" y="1246632"/>
            <a:ext cx="460997" cy="3131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88970" y="1239774"/>
            <a:ext cx="431800" cy="283845"/>
          </a:xfrm>
          <a:custGeom>
            <a:avLst/>
            <a:gdLst/>
            <a:ahLst/>
            <a:cxnLst/>
            <a:rect l="l" t="t" r="r" b="b"/>
            <a:pathLst>
              <a:path w="431800" h="283844">
                <a:moveTo>
                  <a:pt x="0" y="47243"/>
                </a:moveTo>
                <a:lnTo>
                  <a:pt x="3720" y="28878"/>
                </a:lnTo>
                <a:lnTo>
                  <a:pt x="13858" y="13858"/>
                </a:lnTo>
                <a:lnTo>
                  <a:pt x="28878" y="3720"/>
                </a:lnTo>
                <a:lnTo>
                  <a:pt x="47243" y="0"/>
                </a:lnTo>
                <a:lnTo>
                  <a:pt x="384047" y="0"/>
                </a:lnTo>
                <a:lnTo>
                  <a:pt x="402413" y="3720"/>
                </a:lnTo>
                <a:lnTo>
                  <a:pt x="417433" y="13858"/>
                </a:lnTo>
                <a:lnTo>
                  <a:pt x="427571" y="28878"/>
                </a:lnTo>
                <a:lnTo>
                  <a:pt x="431292" y="47243"/>
                </a:lnTo>
                <a:lnTo>
                  <a:pt x="431292" y="236220"/>
                </a:lnTo>
                <a:lnTo>
                  <a:pt x="427571" y="254585"/>
                </a:lnTo>
                <a:lnTo>
                  <a:pt x="417433" y="269605"/>
                </a:lnTo>
                <a:lnTo>
                  <a:pt x="402413" y="279743"/>
                </a:lnTo>
                <a:lnTo>
                  <a:pt x="384047" y="283463"/>
                </a:lnTo>
                <a:lnTo>
                  <a:pt x="47243" y="283463"/>
                </a:lnTo>
                <a:lnTo>
                  <a:pt x="28878" y="279743"/>
                </a:lnTo>
                <a:lnTo>
                  <a:pt x="13858" y="269605"/>
                </a:lnTo>
                <a:lnTo>
                  <a:pt x="3720" y="254585"/>
                </a:lnTo>
                <a:lnTo>
                  <a:pt x="0" y="236220"/>
                </a:lnTo>
                <a:lnTo>
                  <a:pt x="0" y="47243"/>
                </a:lnTo>
                <a:close/>
              </a:path>
            </a:pathLst>
          </a:custGeom>
          <a:ln w="28956">
            <a:solidFill>
              <a:srgbClr val="FF4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1347" y="784351"/>
            <a:ext cx="2261870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sz="1400" b="1" spc="50" dirty="0">
                <a:latin typeface="Trebuchet MS"/>
                <a:cs typeface="Trebuchet MS"/>
              </a:rPr>
              <a:t>My</a:t>
            </a:r>
            <a:r>
              <a:rPr sz="1400" b="1" spc="-275" dirty="0">
                <a:latin typeface="Trebuchet MS"/>
                <a:cs typeface="Trebuchet MS"/>
              </a:rPr>
              <a:t> </a:t>
            </a:r>
            <a:r>
              <a:rPr sz="1400" b="1" spc="-65" dirty="0">
                <a:latin typeface="Trebuchet MS"/>
                <a:cs typeface="Trebuchet MS"/>
              </a:rPr>
              <a:t>Support </a:t>
            </a:r>
            <a:r>
              <a:rPr sz="1400" spc="-30" dirty="0">
                <a:latin typeface="Arial"/>
                <a:cs typeface="Arial"/>
              </a:rPr>
              <a:t>left-menu </a:t>
            </a:r>
            <a:r>
              <a:rPr sz="1400" spc="-55" dirty="0">
                <a:latin typeface="Arial"/>
                <a:cs typeface="Arial"/>
              </a:rPr>
              <a:t>links </a:t>
            </a:r>
            <a:r>
              <a:rPr sz="1400" spc="-5" dirty="0">
                <a:latin typeface="Arial"/>
                <a:cs typeface="Arial"/>
              </a:rPr>
              <a:t>for  </a:t>
            </a:r>
            <a:r>
              <a:rPr sz="1400" spc="-85" dirty="0">
                <a:latin typeface="Arial"/>
                <a:cs typeface="Arial"/>
              </a:rPr>
              <a:t>PureCloud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1084" y="2968751"/>
            <a:ext cx="2757678" cy="14470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0227" y="2945892"/>
            <a:ext cx="2433066" cy="15262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2608" y="2947416"/>
            <a:ext cx="2757170" cy="1446530"/>
          </a:xfrm>
          <a:custGeom>
            <a:avLst/>
            <a:gdLst/>
            <a:ahLst/>
            <a:cxnLst/>
            <a:rect l="l" t="t" r="r" b="b"/>
            <a:pathLst>
              <a:path w="2757170" h="1446529">
                <a:moveTo>
                  <a:pt x="2409444" y="0"/>
                </a:moveTo>
                <a:lnTo>
                  <a:pt x="0" y="0"/>
                </a:lnTo>
                <a:lnTo>
                  <a:pt x="0" y="1446276"/>
                </a:lnTo>
                <a:lnTo>
                  <a:pt x="2409444" y="1446276"/>
                </a:lnTo>
                <a:lnTo>
                  <a:pt x="2409444" y="1205230"/>
                </a:lnTo>
                <a:lnTo>
                  <a:pt x="2756789" y="921765"/>
                </a:lnTo>
                <a:lnTo>
                  <a:pt x="2409444" y="843660"/>
                </a:lnTo>
                <a:lnTo>
                  <a:pt x="2409444" y="0"/>
                </a:lnTo>
                <a:close/>
              </a:path>
            </a:pathLst>
          </a:custGeom>
          <a:solidFill>
            <a:srgbClr val="4E50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95731" y="2953258"/>
            <a:ext cx="2204720" cy="139255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-3810" algn="ctr">
              <a:lnSpc>
                <a:spcPct val="90000"/>
              </a:lnSpc>
              <a:spcBef>
                <a:spcPts val="270"/>
              </a:spcBef>
            </a:pP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Manage 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My 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Support  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account 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including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level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1400" spc="-110" dirty="0">
                <a:solidFill>
                  <a:srgbClr val="FFFFFF"/>
                </a:solidFill>
                <a:latin typeface="Arial"/>
                <a:cs typeface="Arial"/>
              </a:rPr>
              <a:t>access, 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password </a:t>
            </a:r>
            <a:r>
              <a:rPr sz="1400" spc="-100" dirty="0">
                <a:solidFill>
                  <a:srgbClr val="FFFFFF"/>
                </a:solidFill>
                <a:latin typeface="Arial"/>
                <a:cs typeface="Arial"/>
              </a:rPr>
              <a:t>changes 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opening/managing Admin  </a:t>
            </a:r>
            <a:r>
              <a:rPr sz="1400" spc="-155" dirty="0">
                <a:solidFill>
                  <a:srgbClr val="FFFFFF"/>
                </a:solidFill>
                <a:latin typeface="Arial"/>
                <a:cs typeface="Arial"/>
              </a:rPr>
              <a:t>Cases 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when 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1400" spc="-90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1400" spc="-100" dirty="0">
                <a:solidFill>
                  <a:srgbClr val="FFFFFF"/>
                </a:solidFill>
                <a:latin typeface="Arial"/>
                <a:cs typeface="Arial"/>
              </a:rPr>
              <a:t>issues  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My</a:t>
            </a:r>
            <a:r>
              <a:rPr sz="1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login</a:t>
            </a:r>
            <a:r>
              <a:rPr sz="1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or 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My 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Support 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menu</a:t>
            </a:r>
            <a:r>
              <a:rPr sz="1400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views.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1084" y="1732788"/>
            <a:ext cx="2704338" cy="9852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4087" y="1749551"/>
            <a:ext cx="1552194" cy="7581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2608" y="1711451"/>
            <a:ext cx="2703195" cy="984885"/>
          </a:xfrm>
          <a:custGeom>
            <a:avLst/>
            <a:gdLst/>
            <a:ahLst/>
            <a:cxnLst/>
            <a:rect l="l" t="t" r="r" b="b"/>
            <a:pathLst>
              <a:path w="2703195" h="984885">
                <a:moveTo>
                  <a:pt x="1981200" y="758952"/>
                </a:moveTo>
                <a:lnTo>
                  <a:pt x="1386840" y="758952"/>
                </a:lnTo>
                <a:lnTo>
                  <a:pt x="2703068" y="984885"/>
                </a:lnTo>
                <a:lnTo>
                  <a:pt x="1981200" y="758952"/>
                </a:lnTo>
                <a:close/>
              </a:path>
              <a:path w="2703195" h="984885">
                <a:moveTo>
                  <a:pt x="2377440" y="0"/>
                </a:moveTo>
                <a:lnTo>
                  <a:pt x="0" y="0"/>
                </a:lnTo>
                <a:lnTo>
                  <a:pt x="0" y="758952"/>
                </a:lnTo>
                <a:lnTo>
                  <a:pt x="2377440" y="758952"/>
                </a:lnTo>
                <a:lnTo>
                  <a:pt x="2377440" y="0"/>
                </a:lnTo>
                <a:close/>
              </a:path>
            </a:pathLst>
          </a:custGeom>
          <a:solidFill>
            <a:srgbClr val="4E50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00201" y="1756918"/>
            <a:ext cx="1363980" cy="6235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7620" algn="just">
              <a:lnSpc>
                <a:spcPts val="1510"/>
              </a:lnSpc>
              <a:spcBef>
                <a:spcPts val="295"/>
              </a:spcBef>
            </a:pPr>
            <a:r>
              <a:rPr sz="1400" spc="-90" dirty="0">
                <a:solidFill>
                  <a:srgbClr val="FFFFFF"/>
                </a:solidFill>
                <a:latin typeface="Arial"/>
                <a:cs typeface="Arial"/>
              </a:rPr>
              <a:t>Open 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400" spc="-90" dirty="0">
                <a:solidFill>
                  <a:srgbClr val="FFFFFF"/>
                </a:solidFill>
                <a:latin typeface="Arial"/>
                <a:cs typeface="Arial"/>
              </a:rPr>
              <a:t>manage  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Support </a:t>
            </a:r>
            <a:r>
              <a:rPr sz="1400" spc="-155" dirty="0">
                <a:solidFill>
                  <a:srgbClr val="FFFFFF"/>
                </a:solidFill>
                <a:latin typeface="Arial"/>
                <a:cs typeface="Arial"/>
              </a:rPr>
              <a:t>Cases 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1400" spc="-85" dirty="0">
                <a:solidFill>
                  <a:srgbClr val="FFFFFF"/>
                </a:solidFill>
                <a:latin typeface="Arial"/>
                <a:cs typeface="Arial"/>
              </a:rPr>
              <a:t>Service</a:t>
            </a:r>
            <a:r>
              <a:rPr sz="1400" spc="-100" dirty="0">
                <a:solidFill>
                  <a:srgbClr val="FFFFFF"/>
                </a:solidFill>
                <a:latin typeface="Arial"/>
                <a:cs typeface="Arial"/>
              </a:rPr>
              <a:t> Requests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90672" y="2371344"/>
            <a:ext cx="1223010" cy="11727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06673" y="2364485"/>
            <a:ext cx="1193800" cy="1143000"/>
          </a:xfrm>
          <a:custGeom>
            <a:avLst/>
            <a:gdLst/>
            <a:ahLst/>
            <a:cxnLst/>
            <a:rect l="l" t="t" r="r" b="b"/>
            <a:pathLst>
              <a:path w="1193800" h="1143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1002791" y="0"/>
                </a:lnTo>
                <a:lnTo>
                  <a:pt x="1046454" y="5034"/>
                </a:lnTo>
                <a:lnTo>
                  <a:pt x="1086545" y="19372"/>
                </a:lnTo>
                <a:lnTo>
                  <a:pt x="1121917" y="41867"/>
                </a:lnTo>
                <a:lnTo>
                  <a:pt x="1151424" y="71374"/>
                </a:lnTo>
                <a:lnTo>
                  <a:pt x="1173919" y="106746"/>
                </a:lnTo>
                <a:lnTo>
                  <a:pt x="1188257" y="146837"/>
                </a:lnTo>
                <a:lnTo>
                  <a:pt x="1193291" y="190500"/>
                </a:lnTo>
                <a:lnTo>
                  <a:pt x="1193291" y="952500"/>
                </a:lnTo>
                <a:lnTo>
                  <a:pt x="1188257" y="996162"/>
                </a:lnTo>
                <a:lnTo>
                  <a:pt x="1173919" y="1036253"/>
                </a:lnTo>
                <a:lnTo>
                  <a:pt x="1151424" y="1071625"/>
                </a:lnTo>
                <a:lnTo>
                  <a:pt x="1121917" y="1101132"/>
                </a:lnTo>
                <a:lnTo>
                  <a:pt x="1086545" y="1123627"/>
                </a:lnTo>
                <a:lnTo>
                  <a:pt x="1046454" y="1137965"/>
                </a:lnTo>
                <a:lnTo>
                  <a:pt x="1002791" y="1143000"/>
                </a:lnTo>
                <a:lnTo>
                  <a:pt x="190500" y="1143000"/>
                </a:lnTo>
                <a:lnTo>
                  <a:pt x="146837" y="1137965"/>
                </a:lnTo>
                <a:lnTo>
                  <a:pt x="106746" y="1123627"/>
                </a:lnTo>
                <a:lnTo>
                  <a:pt x="71374" y="1101132"/>
                </a:lnTo>
                <a:lnTo>
                  <a:pt x="41867" y="1071625"/>
                </a:lnTo>
                <a:lnTo>
                  <a:pt x="19372" y="1036253"/>
                </a:lnTo>
                <a:lnTo>
                  <a:pt x="5034" y="996162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28956">
            <a:solidFill>
              <a:srgbClr val="FF4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7435" y="3569208"/>
            <a:ext cx="1206246" cy="7459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3438" y="3562350"/>
            <a:ext cx="1176655" cy="716280"/>
          </a:xfrm>
          <a:custGeom>
            <a:avLst/>
            <a:gdLst/>
            <a:ahLst/>
            <a:cxnLst/>
            <a:rect l="l" t="t" r="r" b="b"/>
            <a:pathLst>
              <a:path w="1176654" h="716279">
                <a:moveTo>
                  <a:pt x="0" y="119380"/>
                </a:moveTo>
                <a:lnTo>
                  <a:pt x="9384" y="72919"/>
                </a:lnTo>
                <a:lnTo>
                  <a:pt x="34972" y="34972"/>
                </a:lnTo>
                <a:lnTo>
                  <a:pt x="72919" y="9384"/>
                </a:lnTo>
                <a:lnTo>
                  <a:pt x="119380" y="0"/>
                </a:lnTo>
                <a:lnTo>
                  <a:pt x="1057148" y="0"/>
                </a:lnTo>
                <a:lnTo>
                  <a:pt x="1103608" y="9384"/>
                </a:lnTo>
                <a:lnTo>
                  <a:pt x="1141555" y="34972"/>
                </a:lnTo>
                <a:lnTo>
                  <a:pt x="1167143" y="72919"/>
                </a:lnTo>
                <a:lnTo>
                  <a:pt x="1176527" y="119380"/>
                </a:lnTo>
                <a:lnTo>
                  <a:pt x="1176527" y="596900"/>
                </a:lnTo>
                <a:lnTo>
                  <a:pt x="1167143" y="643365"/>
                </a:lnTo>
                <a:lnTo>
                  <a:pt x="1141555" y="681312"/>
                </a:lnTo>
                <a:lnTo>
                  <a:pt x="1103608" y="706897"/>
                </a:lnTo>
                <a:lnTo>
                  <a:pt x="1057148" y="716280"/>
                </a:lnTo>
                <a:lnTo>
                  <a:pt x="119380" y="716280"/>
                </a:lnTo>
                <a:lnTo>
                  <a:pt x="72919" y="706897"/>
                </a:lnTo>
                <a:lnTo>
                  <a:pt x="34972" y="681312"/>
                </a:lnTo>
                <a:lnTo>
                  <a:pt x="9384" y="643365"/>
                </a:lnTo>
                <a:lnTo>
                  <a:pt x="0" y="596900"/>
                </a:lnTo>
                <a:lnTo>
                  <a:pt x="0" y="119380"/>
                </a:lnTo>
                <a:close/>
              </a:path>
            </a:pathLst>
          </a:custGeom>
          <a:ln w="28956">
            <a:solidFill>
              <a:srgbClr val="FF4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35"/>
              </a:lnSpc>
            </a:pPr>
            <a:r>
              <a:rPr spc="-45" dirty="0"/>
              <a:t>Genesys </a:t>
            </a:r>
            <a:r>
              <a:rPr spc="-10" dirty="0"/>
              <a:t>confidential </a:t>
            </a:r>
            <a:r>
              <a:rPr spc="-20" dirty="0"/>
              <a:t>and </a:t>
            </a:r>
            <a:r>
              <a:rPr spc="-5" dirty="0"/>
              <a:t>proprietary information.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5" dirty="0"/>
              <a:t>Unauthorized </a:t>
            </a:r>
            <a:r>
              <a:rPr spc="-20" dirty="0"/>
              <a:t>disclosure </a:t>
            </a:r>
            <a:r>
              <a:rPr spc="-25" dirty="0"/>
              <a:t>is</a:t>
            </a:r>
            <a:r>
              <a:rPr spc="-60" dirty="0"/>
              <a:t> </a:t>
            </a:r>
            <a:r>
              <a:rPr spc="-5" dirty="0"/>
              <a:t>prohibited.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815"/>
              </a:lnSpc>
            </a:pPr>
            <a:fld id="{81D60167-4931-47E6-BA6A-407CBD079E47}" type="slidenum">
              <a:rPr spc="-35" dirty="0"/>
              <a:t>5</a:t>
            </a:fld>
            <a:endParaRPr spc="-3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35" dirty="0"/>
              <a:t>Tips:</a:t>
            </a:r>
            <a:r>
              <a:rPr spc="-350" dirty="0"/>
              <a:t> </a:t>
            </a:r>
            <a:r>
              <a:rPr spc="-110" dirty="0">
                <a:solidFill>
                  <a:schemeClr val="tx1"/>
                </a:solidFill>
              </a:rPr>
              <a:t>What</a:t>
            </a:r>
            <a:r>
              <a:rPr spc="-340" dirty="0">
                <a:solidFill>
                  <a:schemeClr val="tx1"/>
                </a:solidFill>
              </a:rPr>
              <a:t> </a:t>
            </a:r>
            <a:r>
              <a:rPr spc="5" dirty="0">
                <a:solidFill>
                  <a:schemeClr val="tx1"/>
                </a:solidFill>
              </a:rPr>
              <a:t>to</a:t>
            </a:r>
            <a:r>
              <a:rPr spc="-345" dirty="0">
                <a:solidFill>
                  <a:schemeClr val="tx1"/>
                </a:solidFill>
              </a:rPr>
              <a:t> </a:t>
            </a:r>
            <a:r>
              <a:rPr spc="-160" dirty="0">
                <a:solidFill>
                  <a:schemeClr val="tx1"/>
                </a:solidFill>
              </a:rPr>
              <a:t>Check</a:t>
            </a:r>
            <a:r>
              <a:rPr spc="-345" dirty="0">
                <a:solidFill>
                  <a:schemeClr val="tx1"/>
                </a:solidFill>
              </a:rPr>
              <a:t> </a:t>
            </a:r>
            <a:r>
              <a:rPr spc="-105" dirty="0">
                <a:solidFill>
                  <a:schemeClr val="tx1"/>
                </a:solidFill>
              </a:rPr>
              <a:t>before</a:t>
            </a:r>
            <a:r>
              <a:rPr spc="-350" dirty="0">
                <a:solidFill>
                  <a:schemeClr val="tx1"/>
                </a:solidFill>
              </a:rPr>
              <a:t> </a:t>
            </a:r>
            <a:r>
              <a:rPr spc="-160" dirty="0">
                <a:solidFill>
                  <a:schemeClr val="tx1"/>
                </a:solidFill>
              </a:rPr>
              <a:t>Opening</a:t>
            </a:r>
            <a:r>
              <a:rPr spc="-345" dirty="0">
                <a:solidFill>
                  <a:schemeClr val="tx1"/>
                </a:solidFill>
              </a:rPr>
              <a:t> </a:t>
            </a:r>
            <a:r>
              <a:rPr spc="-60" dirty="0">
                <a:solidFill>
                  <a:schemeClr val="tx1"/>
                </a:solidFill>
              </a:rPr>
              <a:t>a</a:t>
            </a:r>
            <a:r>
              <a:rPr spc="-340" dirty="0">
                <a:solidFill>
                  <a:schemeClr val="tx1"/>
                </a:solidFill>
              </a:rPr>
              <a:t> </a:t>
            </a:r>
            <a:r>
              <a:rPr spc="-175" dirty="0">
                <a:solidFill>
                  <a:schemeClr val="tx1"/>
                </a:solidFill>
              </a:rPr>
              <a:t>Case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35"/>
              </a:lnSpc>
            </a:pPr>
            <a:r>
              <a:rPr spc="-45" dirty="0"/>
              <a:t>Genesys </a:t>
            </a:r>
            <a:r>
              <a:rPr spc="-10" dirty="0"/>
              <a:t>confidential </a:t>
            </a:r>
            <a:r>
              <a:rPr spc="-20" dirty="0"/>
              <a:t>and </a:t>
            </a:r>
            <a:r>
              <a:rPr spc="-5" dirty="0"/>
              <a:t>proprietary information.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5" dirty="0"/>
              <a:t>Unauthorized </a:t>
            </a:r>
            <a:r>
              <a:rPr spc="-20" dirty="0"/>
              <a:t>disclosure </a:t>
            </a:r>
            <a:r>
              <a:rPr spc="-25" dirty="0"/>
              <a:t>is</a:t>
            </a:r>
            <a:r>
              <a:rPr spc="-60" dirty="0"/>
              <a:t> </a:t>
            </a:r>
            <a:r>
              <a:rPr spc="-5" dirty="0"/>
              <a:t>prohibited.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815"/>
              </a:lnSpc>
            </a:pPr>
            <a:fld id="{81D60167-4931-47E6-BA6A-407CBD079E47}" type="slidenum">
              <a:rPr spc="-35" dirty="0"/>
              <a:t>6</a:t>
            </a:fld>
            <a:endParaRPr spc="-35" dirty="0"/>
          </a:p>
        </p:txBody>
      </p:sp>
      <p:sp>
        <p:nvSpPr>
          <p:cNvPr id="3" name="object 3"/>
          <p:cNvSpPr txBox="1"/>
          <p:nvPr/>
        </p:nvSpPr>
        <p:spPr>
          <a:xfrm>
            <a:off x="330200" y="680440"/>
            <a:ext cx="8154670" cy="377571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400" spc="45" dirty="0">
                <a:solidFill>
                  <a:srgbClr val="4E5053"/>
                </a:solidFill>
                <a:latin typeface="Arial"/>
                <a:cs typeface="Arial"/>
              </a:rPr>
              <a:t>If </a:t>
            </a:r>
            <a:r>
              <a:rPr sz="1400" spc="-10" dirty="0">
                <a:solidFill>
                  <a:srgbClr val="4E5053"/>
                </a:solidFill>
                <a:latin typeface="Arial"/>
                <a:cs typeface="Arial"/>
              </a:rPr>
              <a:t>you </a:t>
            </a:r>
            <a:r>
              <a:rPr sz="1400" spc="-15" dirty="0">
                <a:solidFill>
                  <a:srgbClr val="4E5053"/>
                </a:solidFill>
                <a:latin typeface="Arial"/>
                <a:cs typeface="Arial"/>
              </a:rPr>
              <a:t>are </a:t>
            </a:r>
            <a:r>
              <a:rPr sz="1400" spc="-5" dirty="0">
                <a:solidFill>
                  <a:srgbClr val="4E5053"/>
                </a:solidFill>
                <a:latin typeface="Arial"/>
                <a:cs typeface="Arial"/>
              </a:rPr>
              <a:t>experiencing </a:t>
            </a:r>
            <a:r>
              <a:rPr sz="1400" spc="-15" dirty="0">
                <a:solidFill>
                  <a:srgbClr val="4E5053"/>
                </a:solidFill>
                <a:latin typeface="Arial"/>
                <a:cs typeface="Arial"/>
              </a:rPr>
              <a:t>a</a:t>
            </a:r>
            <a:r>
              <a:rPr sz="1400" spc="-270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lang="it-IT" sz="1400" spc="-270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FF4F1F"/>
                </a:solidFill>
                <a:latin typeface="Arial"/>
                <a:cs typeface="Arial"/>
              </a:rPr>
              <a:t>problem</a:t>
            </a:r>
            <a:r>
              <a:rPr sz="1400" spc="5" dirty="0">
                <a:solidFill>
                  <a:srgbClr val="4E5053"/>
                </a:solidFill>
                <a:latin typeface="Arial"/>
                <a:cs typeface="Arial"/>
              </a:rPr>
              <a:t>: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spc="5" dirty="0">
                <a:solidFill>
                  <a:srgbClr val="4E5053"/>
                </a:solidFill>
                <a:latin typeface="Arial"/>
                <a:cs typeface="Arial"/>
              </a:rPr>
              <a:t>Conduct </a:t>
            </a:r>
            <a:r>
              <a:rPr sz="1400" dirty="0">
                <a:solidFill>
                  <a:srgbClr val="4E5053"/>
                </a:solidFill>
                <a:latin typeface="Arial"/>
                <a:cs typeface="Arial"/>
              </a:rPr>
              <a:t>these </a:t>
            </a:r>
            <a:r>
              <a:rPr sz="1400" spc="15" dirty="0">
                <a:solidFill>
                  <a:srgbClr val="4E5053"/>
                </a:solidFill>
                <a:latin typeface="Arial"/>
                <a:cs typeface="Arial"/>
              </a:rPr>
              <a:t>quick troubleshooting</a:t>
            </a:r>
            <a:r>
              <a:rPr sz="1400" spc="-215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4E5053"/>
                </a:solidFill>
                <a:latin typeface="Arial"/>
                <a:cs typeface="Arial"/>
              </a:rPr>
              <a:t>actions:</a:t>
            </a:r>
            <a:endParaRPr sz="1400" dirty="0">
              <a:latin typeface="Arial"/>
              <a:cs typeface="Arial"/>
            </a:endParaRPr>
          </a:p>
          <a:p>
            <a:pPr marL="614680" indent="-233679">
              <a:lnSpc>
                <a:spcPct val="100000"/>
              </a:lnSpc>
              <a:spcBef>
                <a:spcPts val="600"/>
              </a:spcBef>
              <a:buClr>
                <a:srgbClr val="FF4F1F"/>
              </a:buClr>
              <a:buChar char="•"/>
              <a:tabLst>
                <a:tab pos="614680" algn="l"/>
                <a:tab pos="615315" algn="l"/>
              </a:tabLst>
            </a:pPr>
            <a:r>
              <a:rPr sz="1300" spc="-20" dirty="0">
                <a:solidFill>
                  <a:srgbClr val="4E5053"/>
                </a:solidFill>
                <a:latin typeface="Arial"/>
                <a:cs typeface="Arial"/>
              </a:rPr>
              <a:t>Refresh </a:t>
            </a:r>
            <a:r>
              <a:rPr sz="1300" dirty="0">
                <a:solidFill>
                  <a:srgbClr val="4E5053"/>
                </a:solidFill>
                <a:latin typeface="Arial"/>
                <a:cs typeface="Arial"/>
              </a:rPr>
              <a:t>the </a:t>
            </a:r>
            <a:r>
              <a:rPr sz="1300" spc="5" dirty="0">
                <a:solidFill>
                  <a:srgbClr val="4E5053"/>
                </a:solidFill>
                <a:latin typeface="Arial"/>
                <a:cs typeface="Arial"/>
              </a:rPr>
              <a:t>browser </a:t>
            </a:r>
            <a:r>
              <a:rPr sz="1300" spc="10" dirty="0">
                <a:solidFill>
                  <a:srgbClr val="4E5053"/>
                </a:solidFill>
                <a:latin typeface="Arial"/>
                <a:cs typeface="Arial"/>
              </a:rPr>
              <a:t>or desktop</a:t>
            </a:r>
            <a:r>
              <a:rPr sz="1300" spc="-210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4E5053"/>
                </a:solidFill>
                <a:latin typeface="Arial"/>
                <a:cs typeface="Arial"/>
              </a:rPr>
              <a:t>app.</a:t>
            </a:r>
            <a:endParaRPr sz="1300" dirty="0">
              <a:latin typeface="Arial"/>
              <a:cs typeface="Arial"/>
            </a:endParaRPr>
          </a:p>
          <a:p>
            <a:pPr marL="614680" indent="-233679">
              <a:lnSpc>
                <a:spcPct val="100000"/>
              </a:lnSpc>
              <a:spcBef>
                <a:spcPts val="605"/>
              </a:spcBef>
              <a:buClr>
                <a:srgbClr val="FF4F1F"/>
              </a:buClr>
              <a:buChar char="•"/>
              <a:tabLst>
                <a:tab pos="614680" algn="l"/>
                <a:tab pos="615315" algn="l"/>
              </a:tabLst>
            </a:pPr>
            <a:r>
              <a:rPr sz="1300" spc="-5" dirty="0">
                <a:solidFill>
                  <a:srgbClr val="4E5053"/>
                </a:solidFill>
                <a:latin typeface="Arial"/>
                <a:cs typeface="Arial"/>
              </a:rPr>
              <a:t>Log </a:t>
            </a:r>
            <a:r>
              <a:rPr sz="1300" spc="20" dirty="0">
                <a:solidFill>
                  <a:srgbClr val="4E5053"/>
                </a:solidFill>
                <a:latin typeface="Arial"/>
                <a:cs typeface="Arial"/>
              </a:rPr>
              <a:t>out </a:t>
            </a:r>
            <a:r>
              <a:rPr sz="1300" spc="-5" dirty="0">
                <a:solidFill>
                  <a:srgbClr val="4E5053"/>
                </a:solidFill>
                <a:latin typeface="Arial"/>
                <a:cs typeface="Arial"/>
              </a:rPr>
              <a:t>and </a:t>
            </a:r>
            <a:r>
              <a:rPr sz="1300" spc="5" dirty="0">
                <a:solidFill>
                  <a:srgbClr val="4E5053"/>
                </a:solidFill>
                <a:latin typeface="Arial"/>
                <a:cs typeface="Arial"/>
              </a:rPr>
              <a:t>back</a:t>
            </a:r>
            <a:r>
              <a:rPr sz="1300" spc="-190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4E5053"/>
                </a:solidFill>
                <a:latin typeface="Arial"/>
                <a:cs typeface="Arial"/>
              </a:rPr>
              <a:t>in.</a:t>
            </a:r>
            <a:endParaRPr sz="1300" dirty="0">
              <a:latin typeface="Arial"/>
              <a:cs typeface="Arial"/>
            </a:endParaRPr>
          </a:p>
          <a:p>
            <a:pPr marL="614680" indent="-233679">
              <a:lnSpc>
                <a:spcPct val="100000"/>
              </a:lnSpc>
              <a:spcBef>
                <a:spcPts val="600"/>
              </a:spcBef>
              <a:buClr>
                <a:srgbClr val="FF4F1F"/>
              </a:buClr>
              <a:buChar char="•"/>
              <a:tabLst>
                <a:tab pos="614680" algn="l"/>
                <a:tab pos="615315" algn="l"/>
              </a:tabLst>
            </a:pPr>
            <a:r>
              <a:rPr sz="1300" spc="-30" dirty="0">
                <a:solidFill>
                  <a:srgbClr val="4E5053"/>
                </a:solidFill>
                <a:latin typeface="Arial"/>
                <a:cs typeface="Arial"/>
              </a:rPr>
              <a:t>Clear </a:t>
            </a:r>
            <a:r>
              <a:rPr sz="1300" dirty="0">
                <a:solidFill>
                  <a:srgbClr val="4E5053"/>
                </a:solidFill>
                <a:latin typeface="Arial"/>
                <a:cs typeface="Arial"/>
              </a:rPr>
              <a:t>the browser </a:t>
            </a:r>
            <a:r>
              <a:rPr sz="1300" spc="-5" dirty="0">
                <a:solidFill>
                  <a:srgbClr val="4E5053"/>
                </a:solidFill>
                <a:latin typeface="Arial"/>
                <a:cs typeface="Arial"/>
              </a:rPr>
              <a:t>cache and </a:t>
            </a:r>
            <a:r>
              <a:rPr sz="1300" spc="5" dirty="0">
                <a:solidFill>
                  <a:srgbClr val="4E5053"/>
                </a:solidFill>
                <a:latin typeface="Arial"/>
                <a:cs typeface="Arial"/>
              </a:rPr>
              <a:t>refresh</a:t>
            </a:r>
            <a:r>
              <a:rPr sz="1300" spc="-190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4E5053"/>
                </a:solidFill>
                <a:latin typeface="Arial"/>
                <a:cs typeface="Arial"/>
              </a:rPr>
              <a:t>again.</a:t>
            </a:r>
            <a:endParaRPr sz="1300" dirty="0">
              <a:latin typeface="Arial"/>
              <a:cs typeface="Arial"/>
            </a:endParaRPr>
          </a:p>
          <a:p>
            <a:pPr marL="614680" indent="-233679">
              <a:lnSpc>
                <a:spcPct val="100000"/>
              </a:lnSpc>
              <a:spcBef>
                <a:spcPts val="600"/>
              </a:spcBef>
              <a:buClr>
                <a:srgbClr val="FF4F1F"/>
              </a:buClr>
              <a:buChar char="•"/>
              <a:tabLst>
                <a:tab pos="614680" algn="l"/>
                <a:tab pos="615315" algn="l"/>
              </a:tabLst>
            </a:pPr>
            <a:r>
              <a:rPr sz="1300" spc="-5" dirty="0">
                <a:solidFill>
                  <a:srgbClr val="4E5053"/>
                </a:solidFill>
                <a:latin typeface="Arial"/>
                <a:cs typeface="Arial"/>
              </a:rPr>
              <a:t>Verify</a:t>
            </a:r>
            <a:r>
              <a:rPr sz="1300" spc="-50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300" spc="20" dirty="0">
                <a:solidFill>
                  <a:srgbClr val="4E5053"/>
                </a:solidFill>
                <a:latin typeface="Arial"/>
                <a:cs typeface="Arial"/>
              </a:rPr>
              <a:t>that</a:t>
            </a:r>
            <a:r>
              <a:rPr sz="1300" spc="-15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E5053"/>
                </a:solidFill>
                <a:latin typeface="Arial"/>
                <a:cs typeface="Arial"/>
              </a:rPr>
              <a:t>the</a:t>
            </a:r>
            <a:r>
              <a:rPr sz="1300" spc="-30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300" spc="5" dirty="0">
                <a:solidFill>
                  <a:srgbClr val="4E5053"/>
                </a:solidFill>
                <a:latin typeface="Arial"/>
                <a:cs typeface="Arial"/>
              </a:rPr>
              <a:t>problem</a:t>
            </a:r>
            <a:r>
              <a:rPr sz="1300" spc="-60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4E5053"/>
                </a:solidFill>
                <a:latin typeface="Arial"/>
                <a:cs typeface="Arial"/>
              </a:rPr>
              <a:t>occurs</a:t>
            </a:r>
            <a:r>
              <a:rPr sz="1300" spc="-70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E5053"/>
                </a:solidFill>
                <a:latin typeface="Arial"/>
                <a:cs typeface="Arial"/>
              </a:rPr>
              <a:t>on</a:t>
            </a:r>
            <a:r>
              <a:rPr sz="1300" spc="-45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E5053"/>
                </a:solidFill>
                <a:latin typeface="Arial"/>
                <a:cs typeface="Arial"/>
              </a:rPr>
              <a:t>another</a:t>
            </a:r>
            <a:r>
              <a:rPr sz="1300" spc="-40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300" spc="15" dirty="0">
                <a:solidFill>
                  <a:srgbClr val="4E5053"/>
                </a:solidFill>
                <a:latin typeface="Arial"/>
                <a:cs typeface="Arial"/>
              </a:rPr>
              <a:t>workstation.</a:t>
            </a:r>
            <a:endParaRPr sz="1300" dirty="0">
              <a:latin typeface="Arial"/>
              <a:cs typeface="Arial"/>
            </a:endParaRPr>
          </a:p>
          <a:p>
            <a:pPr marL="614680" indent="-233679">
              <a:lnSpc>
                <a:spcPct val="100000"/>
              </a:lnSpc>
              <a:spcBef>
                <a:spcPts val="600"/>
              </a:spcBef>
              <a:buClr>
                <a:srgbClr val="FF4F1F"/>
              </a:buClr>
              <a:buChar char="•"/>
              <a:tabLst>
                <a:tab pos="614680" algn="l"/>
                <a:tab pos="615315" algn="l"/>
              </a:tabLst>
            </a:pPr>
            <a:r>
              <a:rPr sz="1300" spc="-5" dirty="0">
                <a:solidFill>
                  <a:srgbClr val="4E5053"/>
                </a:solidFill>
                <a:latin typeface="Arial"/>
                <a:cs typeface="Arial"/>
              </a:rPr>
              <a:t>Verify</a:t>
            </a:r>
            <a:r>
              <a:rPr sz="1300" spc="-50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300" spc="20" dirty="0">
                <a:solidFill>
                  <a:srgbClr val="4E5053"/>
                </a:solidFill>
                <a:latin typeface="Arial"/>
                <a:cs typeface="Arial"/>
              </a:rPr>
              <a:t>that</a:t>
            </a:r>
            <a:r>
              <a:rPr sz="1300" spc="-15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E5053"/>
                </a:solidFill>
                <a:latin typeface="Arial"/>
                <a:cs typeface="Arial"/>
              </a:rPr>
              <a:t>the</a:t>
            </a:r>
            <a:r>
              <a:rPr sz="1300" spc="-30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300" spc="5" dirty="0">
                <a:solidFill>
                  <a:srgbClr val="4E5053"/>
                </a:solidFill>
                <a:latin typeface="Arial"/>
                <a:cs typeface="Arial"/>
              </a:rPr>
              <a:t>problem</a:t>
            </a:r>
            <a:r>
              <a:rPr sz="1300" spc="-60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4E5053"/>
                </a:solidFill>
                <a:latin typeface="Arial"/>
                <a:cs typeface="Arial"/>
              </a:rPr>
              <a:t>occurs</a:t>
            </a:r>
            <a:r>
              <a:rPr sz="1300" spc="-70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300" spc="35" dirty="0">
                <a:solidFill>
                  <a:srgbClr val="4E5053"/>
                </a:solidFill>
                <a:latin typeface="Arial"/>
                <a:cs typeface="Arial"/>
              </a:rPr>
              <a:t>for</a:t>
            </a:r>
            <a:r>
              <a:rPr sz="1300" spc="-45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E5053"/>
                </a:solidFill>
                <a:latin typeface="Arial"/>
                <a:cs typeface="Arial"/>
              </a:rPr>
              <a:t>another</a:t>
            </a:r>
            <a:r>
              <a:rPr sz="1300" spc="-50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4E5053"/>
                </a:solidFill>
                <a:latin typeface="Arial"/>
                <a:cs typeface="Arial"/>
              </a:rPr>
              <a:t>user.</a:t>
            </a:r>
            <a:endParaRPr sz="1300" dirty="0">
              <a:latin typeface="Arial"/>
              <a:cs typeface="Arial"/>
            </a:endParaRPr>
          </a:p>
          <a:p>
            <a:pPr marL="614680" indent="-233679">
              <a:lnSpc>
                <a:spcPct val="100000"/>
              </a:lnSpc>
              <a:spcBef>
                <a:spcPts val="600"/>
              </a:spcBef>
              <a:buClr>
                <a:srgbClr val="FF4F1F"/>
              </a:buClr>
              <a:buChar char="•"/>
              <a:tabLst>
                <a:tab pos="614680" algn="l"/>
                <a:tab pos="615315" algn="l"/>
              </a:tabLst>
            </a:pPr>
            <a:r>
              <a:rPr sz="1300" spc="-10" dirty="0">
                <a:solidFill>
                  <a:srgbClr val="4E5053"/>
                </a:solidFill>
                <a:latin typeface="Arial"/>
                <a:cs typeface="Arial"/>
              </a:rPr>
              <a:t>Turn </a:t>
            </a:r>
            <a:r>
              <a:rPr sz="1300" dirty="0">
                <a:solidFill>
                  <a:srgbClr val="4E5053"/>
                </a:solidFill>
                <a:latin typeface="Arial"/>
                <a:cs typeface="Arial"/>
              </a:rPr>
              <a:t>the </a:t>
            </a:r>
            <a:r>
              <a:rPr sz="1300" spc="15" dirty="0">
                <a:solidFill>
                  <a:srgbClr val="4E5053"/>
                </a:solidFill>
                <a:latin typeface="Arial"/>
                <a:cs typeface="Arial"/>
              </a:rPr>
              <a:t>workstation </a:t>
            </a:r>
            <a:r>
              <a:rPr sz="1300" spc="65" dirty="0">
                <a:solidFill>
                  <a:srgbClr val="4E5053"/>
                </a:solidFill>
                <a:latin typeface="Arial"/>
                <a:cs typeface="Arial"/>
              </a:rPr>
              <a:t>off</a:t>
            </a:r>
            <a:r>
              <a:rPr sz="1300" spc="-250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4E5053"/>
                </a:solidFill>
                <a:latin typeface="Arial"/>
                <a:cs typeface="Arial"/>
              </a:rPr>
              <a:t>and </a:t>
            </a:r>
            <a:r>
              <a:rPr sz="1300" dirty="0">
                <a:solidFill>
                  <a:srgbClr val="4E5053"/>
                </a:solidFill>
                <a:latin typeface="Arial"/>
                <a:cs typeface="Arial"/>
              </a:rPr>
              <a:t>on </a:t>
            </a:r>
            <a:r>
              <a:rPr sz="1300" spc="-5" dirty="0">
                <a:solidFill>
                  <a:srgbClr val="4E5053"/>
                </a:solidFill>
                <a:latin typeface="Arial"/>
                <a:cs typeface="Arial"/>
              </a:rPr>
              <a:t>again.</a:t>
            </a:r>
            <a:endParaRPr sz="1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4F1F"/>
              </a:buClr>
              <a:buFont typeface="Arial"/>
              <a:buChar char="•"/>
            </a:pPr>
            <a:endParaRPr sz="185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400" spc="45" dirty="0">
                <a:solidFill>
                  <a:srgbClr val="4E5053"/>
                </a:solidFill>
                <a:latin typeface="Arial"/>
                <a:cs typeface="Arial"/>
              </a:rPr>
              <a:t>If</a:t>
            </a:r>
            <a:r>
              <a:rPr sz="1400" spc="-50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4E5053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FF4F1F"/>
                </a:solidFill>
                <a:latin typeface="Arial"/>
                <a:cs typeface="Arial"/>
              </a:rPr>
              <a:t>problem</a:t>
            </a:r>
            <a:r>
              <a:rPr sz="1400" spc="-70" dirty="0">
                <a:solidFill>
                  <a:srgbClr val="FF4F1F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FF4F1F"/>
                </a:solidFill>
                <a:latin typeface="Arial"/>
                <a:cs typeface="Arial"/>
              </a:rPr>
              <a:t>still</a:t>
            </a:r>
            <a:r>
              <a:rPr sz="1400" spc="-20" dirty="0">
                <a:solidFill>
                  <a:srgbClr val="FF4F1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4F1F"/>
                </a:solidFill>
                <a:latin typeface="Arial"/>
                <a:cs typeface="Arial"/>
              </a:rPr>
              <a:t>exists</a:t>
            </a:r>
            <a:r>
              <a:rPr sz="1400" spc="-5" dirty="0">
                <a:solidFill>
                  <a:srgbClr val="4E5053"/>
                </a:solidFill>
                <a:latin typeface="Arial"/>
                <a:cs typeface="Arial"/>
              </a:rPr>
              <a:t>,</a:t>
            </a:r>
            <a:r>
              <a:rPr sz="1400" spc="-30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4E5053"/>
                </a:solidFill>
                <a:latin typeface="Arial"/>
                <a:cs typeface="Arial"/>
              </a:rPr>
              <a:t>ask</a:t>
            </a:r>
            <a:r>
              <a:rPr sz="1400" spc="-35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4E5053"/>
                </a:solidFill>
                <a:latin typeface="Arial"/>
                <a:cs typeface="Arial"/>
              </a:rPr>
              <a:t>yourself</a:t>
            </a:r>
            <a:r>
              <a:rPr sz="1400" spc="-60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E5053"/>
                </a:solidFill>
                <a:latin typeface="Arial"/>
                <a:cs typeface="Arial"/>
              </a:rPr>
              <a:t>these</a:t>
            </a:r>
            <a:r>
              <a:rPr sz="1400" spc="-30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4E5053"/>
                </a:solidFill>
                <a:latin typeface="Arial"/>
                <a:cs typeface="Arial"/>
              </a:rPr>
              <a:t>additional</a:t>
            </a:r>
            <a:r>
              <a:rPr sz="1400" spc="-60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4E5053"/>
                </a:solidFill>
                <a:latin typeface="Arial"/>
                <a:cs typeface="Arial"/>
              </a:rPr>
              <a:t>questions</a:t>
            </a:r>
            <a:r>
              <a:rPr sz="1400" spc="-55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E5053"/>
                </a:solidFill>
                <a:latin typeface="Arial"/>
                <a:cs typeface="Arial"/>
              </a:rPr>
              <a:t>and</a:t>
            </a:r>
            <a:r>
              <a:rPr sz="1400" spc="-55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E5053"/>
                </a:solidFill>
                <a:latin typeface="Arial"/>
                <a:cs typeface="Arial"/>
              </a:rPr>
              <a:t>provide</a:t>
            </a:r>
            <a:r>
              <a:rPr sz="1400" spc="-60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4E5053"/>
                </a:solidFill>
                <a:latin typeface="Arial"/>
                <a:cs typeface="Arial"/>
              </a:rPr>
              <a:t>what</a:t>
            </a:r>
            <a:r>
              <a:rPr sz="1400" spc="-40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4E5053"/>
                </a:solidFill>
                <a:latin typeface="Arial"/>
                <a:cs typeface="Arial"/>
              </a:rPr>
              <a:t>information</a:t>
            </a:r>
            <a:r>
              <a:rPr sz="1400" spc="-75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E5053"/>
                </a:solidFill>
                <a:latin typeface="Arial"/>
                <a:cs typeface="Arial"/>
              </a:rPr>
              <a:t>you</a:t>
            </a:r>
            <a:r>
              <a:rPr sz="1400" spc="-35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E5053"/>
                </a:solidFill>
                <a:latin typeface="Arial"/>
                <a:cs typeface="Arial"/>
              </a:rPr>
              <a:t>can  </a:t>
            </a:r>
            <a:r>
              <a:rPr sz="1400" spc="-5" dirty="0">
                <a:solidFill>
                  <a:srgbClr val="4E5053"/>
                </a:solidFill>
                <a:latin typeface="Arial"/>
                <a:cs typeface="Arial"/>
              </a:rPr>
              <a:t>when </a:t>
            </a:r>
            <a:r>
              <a:rPr sz="1400" spc="-10" dirty="0">
                <a:solidFill>
                  <a:srgbClr val="4E5053"/>
                </a:solidFill>
                <a:latin typeface="Arial"/>
                <a:cs typeface="Arial"/>
              </a:rPr>
              <a:t>you </a:t>
            </a:r>
            <a:r>
              <a:rPr sz="1400" spc="30" dirty="0">
                <a:solidFill>
                  <a:srgbClr val="4E5053"/>
                </a:solidFill>
                <a:latin typeface="Arial"/>
                <a:cs typeface="Arial"/>
              </a:rPr>
              <a:t>submit </a:t>
            </a:r>
            <a:r>
              <a:rPr sz="1400" spc="-15" dirty="0">
                <a:solidFill>
                  <a:srgbClr val="4E5053"/>
                </a:solidFill>
                <a:latin typeface="Arial"/>
                <a:cs typeface="Arial"/>
              </a:rPr>
              <a:t>a </a:t>
            </a:r>
            <a:r>
              <a:rPr sz="1400" spc="15" dirty="0">
                <a:solidFill>
                  <a:srgbClr val="4E5053"/>
                </a:solidFill>
                <a:latin typeface="Arial"/>
                <a:cs typeface="Arial"/>
              </a:rPr>
              <a:t>support</a:t>
            </a:r>
            <a:r>
              <a:rPr sz="1400" spc="-260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4E5053"/>
                </a:solidFill>
                <a:latin typeface="Arial"/>
                <a:cs typeface="Arial"/>
              </a:rPr>
              <a:t>case:</a:t>
            </a:r>
            <a:endParaRPr sz="1400" dirty="0">
              <a:latin typeface="Arial"/>
              <a:cs typeface="Arial"/>
            </a:endParaRPr>
          </a:p>
          <a:p>
            <a:pPr marL="611505" indent="-230504">
              <a:lnSpc>
                <a:spcPct val="100000"/>
              </a:lnSpc>
              <a:spcBef>
                <a:spcPts val="605"/>
              </a:spcBef>
              <a:buClr>
                <a:srgbClr val="FF4F1F"/>
              </a:buClr>
              <a:buChar char="•"/>
              <a:tabLst>
                <a:tab pos="611505" algn="l"/>
                <a:tab pos="612140" algn="l"/>
              </a:tabLst>
            </a:pPr>
            <a:r>
              <a:rPr sz="1300" spc="-25" dirty="0">
                <a:solidFill>
                  <a:srgbClr val="4E5053"/>
                </a:solidFill>
                <a:latin typeface="Arial"/>
                <a:cs typeface="Arial"/>
              </a:rPr>
              <a:t>Have</a:t>
            </a:r>
            <a:r>
              <a:rPr sz="1300" spc="-30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4E5053"/>
                </a:solidFill>
                <a:latin typeface="Arial"/>
                <a:cs typeface="Arial"/>
              </a:rPr>
              <a:t>you</a:t>
            </a:r>
            <a:r>
              <a:rPr sz="1300" spc="-45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4E5053"/>
                </a:solidFill>
                <a:latin typeface="Arial"/>
                <a:cs typeface="Arial"/>
              </a:rPr>
              <a:t>been</a:t>
            </a:r>
            <a:r>
              <a:rPr sz="1300" spc="-45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4E5053"/>
                </a:solidFill>
                <a:latin typeface="Arial"/>
                <a:cs typeface="Arial"/>
              </a:rPr>
              <a:t>able</a:t>
            </a:r>
            <a:r>
              <a:rPr sz="1300" spc="-30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300" spc="35" dirty="0">
                <a:solidFill>
                  <a:srgbClr val="4E5053"/>
                </a:solidFill>
                <a:latin typeface="Arial"/>
                <a:cs typeface="Arial"/>
              </a:rPr>
              <a:t>to</a:t>
            </a:r>
            <a:r>
              <a:rPr sz="1300" spc="-40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4E5053"/>
                </a:solidFill>
                <a:latin typeface="Arial"/>
                <a:cs typeface="Arial"/>
              </a:rPr>
              <a:t>reproduce</a:t>
            </a:r>
            <a:r>
              <a:rPr sz="1300" spc="-80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E5053"/>
                </a:solidFill>
                <a:latin typeface="Arial"/>
                <a:cs typeface="Arial"/>
              </a:rPr>
              <a:t>the</a:t>
            </a:r>
            <a:r>
              <a:rPr sz="1300" spc="-30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300" spc="5" dirty="0">
                <a:solidFill>
                  <a:srgbClr val="4E5053"/>
                </a:solidFill>
                <a:latin typeface="Arial"/>
                <a:cs typeface="Arial"/>
              </a:rPr>
              <a:t>problem</a:t>
            </a:r>
            <a:r>
              <a:rPr sz="1300" spc="-55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300" spc="40" dirty="0">
                <a:solidFill>
                  <a:srgbClr val="4E5053"/>
                </a:solidFill>
                <a:latin typeface="Arial"/>
                <a:cs typeface="Arial"/>
              </a:rPr>
              <a:t>(if</a:t>
            </a:r>
            <a:r>
              <a:rPr sz="1300" spc="-40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4E5053"/>
                </a:solidFill>
                <a:latin typeface="Arial"/>
                <a:cs typeface="Arial"/>
              </a:rPr>
              <a:t>so,</a:t>
            </a:r>
            <a:r>
              <a:rPr sz="1300" spc="-45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4E5053"/>
                </a:solidFill>
                <a:latin typeface="Arial"/>
                <a:cs typeface="Arial"/>
              </a:rPr>
              <a:t>please</a:t>
            </a:r>
            <a:r>
              <a:rPr sz="1300" spc="-30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300" spc="15" dirty="0">
                <a:solidFill>
                  <a:srgbClr val="4E5053"/>
                </a:solidFill>
                <a:latin typeface="Arial"/>
                <a:cs typeface="Arial"/>
              </a:rPr>
              <a:t>document</a:t>
            </a:r>
            <a:r>
              <a:rPr sz="1300" spc="-60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E5053"/>
                </a:solidFill>
                <a:latin typeface="Arial"/>
                <a:cs typeface="Arial"/>
              </a:rPr>
              <a:t>the</a:t>
            </a:r>
            <a:r>
              <a:rPr sz="1300" spc="-30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4E5053"/>
                </a:solidFill>
                <a:latin typeface="Arial"/>
                <a:cs typeface="Arial"/>
              </a:rPr>
              <a:t>steps)?</a:t>
            </a:r>
            <a:endParaRPr sz="1300" dirty="0">
              <a:latin typeface="Arial"/>
              <a:cs typeface="Arial"/>
            </a:endParaRPr>
          </a:p>
          <a:p>
            <a:pPr marL="611505" indent="-230504">
              <a:lnSpc>
                <a:spcPct val="100000"/>
              </a:lnSpc>
              <a:spcBef>
                <a:spcPts val="600"/>
              </a:spcBef>
              <a:buClr>
                <a:srgbClr val="FF4F1F"/>
              </a:buClr>
              <a:buChar char="•"/>
              <a:tabLst>
                <a:tab pos="611505" algn="l"/>
                <a:tab pos="612140" algn="l"/>
              </a:tabLst>
            </a:pPr>
            <a:r>
              <a:rPr sz="1300" spc="-25" dirty="0">
                <a:solidFill>
                  <a:srgbClr val="4E5053"/>
                </a:solidFill>
                <a:latin typeface="Arial"/>
                <a:cs typeface="Arial"/>
              </a:rPr>
              <a:t>Have </a:t>
            </a:r>
            <a:r>
              <a:rPr sz="1300" spc="-15" dirty="0">
                <a:solidFill>
                  <a:srgbClr val="4E5053"/>
                </a:solidFill>
                <a:latin typeface="Arial"/>
                <a:cs typeface="Arial"/>
              </a:rPr>
              <a:t>you </a:t>
            </a:r>
            <a:r>
              <a:rPr sz="1300" spc="10" dirty="0">
                <a:solidFill>
                  <a:srgbClr val="4E5053"/>
                </a:solidFill>
                <a:latin typeface="Arial"/>
                <a:cs typeface="Arial"/>
              </a:rPr>
              <a:t>identified </a:t>
            </a:r>
            <a:r>
              <a:rPr sz="1300" spc="-20" dirty="0">
                <a:solidFill>
                  <a:srgbClr val="4E5053"/>
                </a:solidFill>
                <a:latin typeface="Arial"/>
                <a:cs typeface="Arial"/>
              </a:rPr>
              <a:t>a </a:t>
            </a:r>
            <a:r>
              <a:rPr sz="1300" dirty="0">
                <a:solidFill>
                  <a:srgbClr val="4E5053"/>
                </a:solidFill>
                <a:latin typeface="Arial"/>
                <a:cs typeface="Arial"/>
              </a:rPr>
              <a:t>clear business</a:t>
            </a:r>
            <a:r>
              <a:rPr sz="1300" spc="-175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300" spc="5" dirty="0">
                <a:solidFill>
                  <a:srgbClr val="4E5053"/>
                </a:solidFill>
                <a:latin typeface="Arial"/>
                <a:cs typeface="Arial"/>
              </a:rPr>
              <a:t>impact?</a:t>
            </a:r>
            <a:endParaRPr sz="1300" dirty="0">
              <a:latin typeface="Arial"/>
              <a:cs typeface="Arial"/>
            </a:endParaRPr>
          </a:p>
          <a:p>
            <a:pPr marL="611505" indent="-230504">
              <a:lnSpc>
                <a:spcPct val="100000"/>
              </a:lnSpc>
              <a:spcBef>
                <a:spcPts val="600"/>
              </a:spcBef>
              <a:buClr>
                <a:srgbClr val="FF4F1F"/>
              </a:buClr>
              <a:buChar char="•"/>
              <a:tabLst>
                <a:tab pos="611505" algn="l"/>
                <a:tab pos="612140" algn="l"/>
              </a:tabLst>
            </a:pPr>
            <a:r>
              <a:rPr sz="1300" spc="-25" dirty="0">
                <a:solidFill>
                  <a:srgbClr val="4E5053"/>
                </a:solidFill>
                <a:latin typeface="Arial"/>
                <a:cs typeface="Arial"/>
              </a:rPr>
              <a:t>Have</a:t>
            </a:r>
            <a:r>
              <a:rPr sz="1300" spc="-30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4E5053"/>
                </a:solidFill>
                <a:latin typeface="Arial"/>
                <a:cs typeface="Arial"/>
              </a:rPr>
              <a:t>you</a:t>
            </a:r>
            <a:r>
              <a:rPr sz="1300" spc="-40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E5053"/>
                </a:solidFill>
                <a:latin typeface="Arial"/>
                <a:cs typeface="Arial"/>
              </a:rPr>
              <a:t>described</a:t>
            </a:r>
            <a:r>
              <a:rPr sz="1300" spc="-40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300" spc="15" dirty="0">
                <a:solidFill>
                  <a:srgbClr val="4E5053"/>
                </a:solidFill>
                <a:latin typeface="Arial"/>
                <a:cs typeface="Arial"/>
              </a:rPr>
              <a:t>what</a:t>
            </a:r>
            <a:r>
              <a:rPr sz="1300" spc="-25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300" spc="15" dirty="0">
                <a:solidFill>
                  <a:srgbClr val="4E5053"/>
                </a:solidFill>
                <a:latin typeface="Arial"/>
                <a:cs typeface="Arial"/>
              </a:rPr>
              <a:t>actions</a:t>
            </a:r>
            <a:r>
              <a:rPr sz="1300" spc="-30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4E5053"/>
                </a:solidFill>
                <a:latin typeface="Arial"/>
                <a:cs typeface="Arial"/>
              </a:rPr>
              <a:t>you</a:t>
            </a:r>
            <a:r>
              <a:rPr sz="1300" spc="-45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4E5053"/>
                </a:solidFill>
                <a:latin typeface="Arial"/>
                <a:cs typeface="Arial"/>
              </a:rPr>
              <a:t>have</a:t>
            </a:r>
            <a:r>
              <a:rPr sz="1300" spc="-30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E5053"/>
                </a:solidFill>
                <a:latin typeface="Arial"/>
                <a:cs typeface="Arial"/>
              </a:rPr>
              <a:t>taken</a:t>
            </a:r>
            <a:r>
              <a:rPr sz="1300" spc="-25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300" spc="15" dirty="0">
                <a:solidFill>
                  <a:srgbClr val="4E5053"/>
                </a:solidFill>
                <a:latin typeface="Arial"/>
                <a:cs typeface="Arial"/>
              </a:rPr>
              <a:t>so</a:t>
            </a:r>
            <a:r>
              <a:rPr sz="1300" spc="-40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300" spc="25" dirty="0">
                <a:solidFill>
                  <a:srgbClr val="4E5053"/>
                </a:solidFill>
                <a:latin typeface="Arial"/>
                <a:cs typeface="Arial"/>
              </a:rPr>
              <a:t>far</a:t>
            </a:r>
            <a:r>
              <a:rPr sz="1300" spc="-35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300" spc="5" dirty="0">
                <a:solidFill>
                  <a:srgbClr val="4E5053"/>
                </a:solidFill>
                <a:latin typeface="Arial"/>
                <a:cs typeface="Arial"/>
              </a:rPr>
              <a:t>in</a:t>
            </a:r>
            <a:r>
              <a:rPr sz="1300" spc="-45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300" spc="15" dirty="0">
                <a:solidFill>
                  <a:srgbClr val="4E5053"/>
                </a:solidFill>
                <a:latin typeface="Arial"/>
                <a:cs typeface="Arial"/>
              </a:rPr>
              <a:t>attempting</a:t>
            </a:r>
            <a:r>
              <a:rPr sz="1300" spc="-30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300" spc="35" dirty="0">
                <a:solidFill>
                  <a:srgbClr val="4E5053"/>
                </a:solidFill>
                <a:latin typeface="Arial"/>
                <a:cs typeface="Arial"/>
              </a:rPr>
              <a:t>to</a:t>
            </a:r>
            <a:r>
              <a:rPr sz="1300" spc="-40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4E5053"/>
                </a:solidFill>
                <a:latin typeface="Arial"/>
                <a:cs typeface="Arial"/>
              </a:rPr>
              <a:t>solve</a:t>
            </a:r>
            <a:r>
              <a:rPr sz="1300" spc="-40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E5053"/>
                </a:solidFill>
                <a:latin typeface="Arial"/>
                <a:cs typeface="Arial"/>
              </a:rPr>
              <a:t>the</a:t>
            </a:r>
            <a:r>
              <a:rPr sz="1300" spc="-20" dirty="0">
                <a:solidFill>
                  <a:srgbClr val="4E5053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4E5053"/>
                </a:solidFill>
                <a:latin typeface="Arial"/>
                <a:cs typeface="Arial"/>
              </a:rPr>
              <a:t>problem?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900" y="990600"/>
            <a:ext cx="5423916" cy="3567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8327" y="986027"/>
            <a:ext cx="5433060" cy="3576954"/>
          </a:xfrm>
          <a:custGeom>
            <a:avLst/>
            <a:gdLst/>
            <a:ahLst/>
            <a:cxnLst/>
            <a:rect l="l" t="t" r="r" b="b"/>
            <a:pathLst>
              <a:path w="5433060" h="3576954">
                <a:moveTo>
                  <a:pt x="0" y="3576828"/>
                </a:moveTo>
                <a:lnTo>
                  <a:pt x="5433060" y="3576828"/>
                </a:lnTo>
                <a:lnTo>
                  <a:pt x="5433060" y="0"/>
                </a:lnTo>
                <a:lnTo>
                  <a:pt x="0" y="0"/>
                </a:lnTo>
                <a:lnTo>
                  <a:pt x="0" y="3576828"/>
                </a:lnTo>
                <a:close/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20055" y="1065275"/>
            <a:ext cx="373380" cy="116205"/>
          </a:xfrm>
          <a:custGeom>
            <a:avLst/>
            <a:gdLst/>
            <a:ahLst/>
            <a:cxnLst/>
            <a:rect l="l" t="t" r="r" b="b"/>
            <a:pathLst>
              <a:path w="373379" h="116205">
                <a:moveTo>
                  <a:pt x="0" y="115824"/>
                </a:moveTo>
                <a:lnTo>
                  <a:pt x="373379" y="115824"/>
                </a:lnTo>
                <a:lnTo>
                  <a:pt x="373379" y="0"/>
                </a:lnTo>
                <a:lnTo>
                  <a:pt x="0" y="0"/>
                </a:lnTo>
                <a:lnTo>
                  <a:pt x="0" y="1158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8559" y="151365"/>
            <a:ext cx="5322570" cy="79375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810"/>
              </a:spcBef>
            </a:pPr>
            <a:r>
              <a:rPr spc="-45" dirty="0"/>
              <a:t>My</a:t>
            </a:r>
            <a:r>
              <a:rPr spc="-355" dirty="0"/>
              <a:t> </a:t>
            </a:r>
            <a:r>
              <a:rPr spc="-135" dirty="0"/>
              <a:t>Support:</a:t>
            </a:r>
            <a:r>
              <a:rPr spc="-370" dirty="0"/>
              <a:t> </a:t>
            </a:r>
            <a:r>
              <a:rPr spc="-160" dirty="0">
                <a:solidFill>
                  <a:srgbClr val="4E5053"/>
                </a:solidFill>
              </a:rPr>
              <a:t>Opening</a:t>
            </a:r>
            <a:r>
              <a:rPr spc="-345" dirty="0">
                <a:solidFill>
                  <a:srgbClr val="4E5053"/>
                </a:solidFill>
              </a:rPr>
              <a:t> </a:t>
            </a:r>
            <a:r>
              <a:rPr spc="-60" dirty="0">
                <a:solidFill>
                  <a:srgbClr val="4E5053"/>
                </a:solidFill>
              </a:rPr>
              <a:t>a</a:t>
            </a:r>
            <a:r>
              <a:rPr spc="-345" dirty="0">
                <a:solidFill>
                  <a:srgbClr val="4E5053"/>
                </a:solidFill>
              </a:rPr>
              <a:t> </a:t>
            </a:r>
            <a:r>
              <a:rPr spc="-114" dirty="0">
                <a:solidFill>
                  <a:srgbClr val="4E5053"/>
                </a:solidFill>
              </a:rPr>
              <a:t>Support</a:t>
            </a:r>
            <a:r>
              <a:rPr spc="-360" dirty="0">
                <a:solidFill>
                  <a:srgbClr val="4E5053"/>
                </a:solidFill>
              </a:rPr>
              <a:t> </a:t>
            </a:r>
            <a:r>
              <a:rPr spc="-175" dirty="0">
                <a:solidFill>
                  <a:srgbClr val="4E5053"/>
                </a:solidFill>
              </a:rPr>
              <a:t>Case</a:t>
            </a: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350" spc="-120" dirty="0">
                <a:solidFill>
                  <a:srgbClr val="000000"/>
                </a:solidFill>
              </a:rPr>
              <a:t>Access</a:t>
            </a:r>
            <a:r>
              <a:rPr sz="1350" spc="-90" dirty="0">
                <a:solidFill>
                  <a:srgbClr val="000000"/>
                </a:solidFill>
              </a:rPr>
              <a:t> </a:t>
            </a:r>
            <a:r>
              <a:rPr sz="1350" spc="-75" dirty="0">
                <a:solidFill>
                  <a:srgbClr val="000000"/>
                </a:solidFill>
              </a:rPr>
              <a:t>many </a:t>
            </a:r>
            <a:r>
              <a:rPr sz="1350" b="1" spc="50" dirty="0">
                <a:solidFill>
                  <a:srgbClr val="000000"/>
                </a:solidFill>
                <a:latin typeface="Trebuchet MS"/>
                <a:cs typeface="Trebuchet MS"/>
              </a:rPr>
              <a:t>My</a:t>
            </a:r>
            <a:r>
              <a:rPr sz="1350" b="1" spc="-12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350" b="1" spc="-65" dirty="0">
                <a:solidFill>
                  <a:srgbClr val="000000"/>
                </a:solidFill>
                <a:latin typeface="Trebuchet MS"/>
                <a:cs typeface="Trebuchet MS"/>
              </a:rPr>
              <a:t>Support</a:t>
            </a:r>
            <a:r>
              <a:rPr sz="1350" b="1" spc="-14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350" spc="-50" dirty="0">
                <a:solidFill>
                  <a:srgbClr val="000000"/>
                </a:solidFill>
              </a:rPr>
              <a:t>features</a:t>
            </a:r>
            <a:r>
              <a:rPr sz="1350" spc="-70" dirty="0">
                <a:solidFill>
                  <a:srgbClr val="000000"/>
                </a:solidFill>
              </a:rPr>
              <a:t> </a:t>
            </a:r>
            <a:r>
              <a:rPr sz="1350" spc="-15" dirty="0">
                <a:solidFill>
                  <a:srgbClr val="000000"/>
                </a:solidFill>
              </a:rPr>
              <a:t>from</a:t>
            </a:r>
            <a:r>
              <a:rPr sz="1350" spc="-75" dirty="0">
                <a:solidFill>
                  <a:srgbClr val="000000"/>
                </a:solidFill>
              </a:rPr>
              <a:t> </a:t>
            </a:r>
            <a:r>
              <a:rPr sz="1350" spc="-15" dirty="0">
                <a:solidFill>
                  <a:srgbClr val="000000"/>
                </a:solidFill>
              </a:rPr>
              <a:t>the</a:t>
            </a:r>
            <a:r>
              <a:rPr sz="1350" spc="-80" dirty="0">
                <a:solidFill>
                  <a:srgbClr val="000000"/>
                </a:solidFill>
              </a:rPr>
              <a:t> </a:t>
            </a:r>
            <a:r>
              <a:rPr sz="1350" spc="-75" dirty="0">
                <a:solidFill>
                  <a:srgbClr val="000000"/>
                </a:solidFill>
              </a:rPr>
              <a:t>Home</a:t>
            </a:r>
            <a:r>
              <a:rPr sz="1350" spc="-95" dirty="0">
                <a:solidFill>
                  <a:srgbClr val="000000"/>
                </a:solidFill>
              </a:rPr>
              <a:t> </a:t>
            </a:r>
            <a:r>
              <a:rPr sz="1350" spc="-90" dirty="0">
                <a:solidFill>
                  <a:srgbClr val="000000"/>
                </a:solidFill>
              </a:rPr>
              <a:t>page</a:t>
            </a:r>
            <a:r>
              <a:rPr sz="1350" spc="-65" dirty="0">
                <a:solidFill>
                  <a:srgbClr val="000000"/>
                </a:solidFill>
              </a:rPr>
              <a:t> </a:t>
            </a:r>
            <a:r>
              <a:rPr sz="1350" spc="-5" dirty="0">
                <a:solidFill>
                  <a:srgbClr val="000000"/>
                </a:solidFill>
              </a:rPr>
              <a:t>or</a:t>
            </a:r>
            <a:r>
              <a:rPr sz="1350" spc="-80" dirty="0">
                <a:solidFill>
                  <a:srgbClr val="000000"/>
                </a:solidFill>
              </a:rPr>
              <a:t> </a:t>
            </a:r>
            <a:r>
              <a:rPr sz="1350" spc="-15" dirty="0">
                <a:solidFill>
                  <a:srgbClr val="000000"/>
                </a:solidFill>
              </a:rPr>
              <a:t>the</a:t>
            </a:r>
            <a:r>
              <a:rPr sz="1350" spc="-85" dirty="0">
                <a:solidFill>
                  <a:srgbClr val="000000"/>
                </a:solidFill>
              </a:rPr>
              <a:t> </a:t>
            </a:r>
            <a:r>
              <a:rPr sz="1350" spc="-5" dirty="0">
                <a:solidFill>
                  <a:srgbClr val="000000"/>
                </a:solidFill>
              </a:rPr>
              <a:t>top</a:t>
            </a:r>
            <a:r>
              <a:rPr sz="1350" spc="-80" dirty="0">
                <a:solidFill>
                  <a:srgbClr val="000000"/>
                </a:solidFill>
              </a:rPr>
              <a:t> </a:t>
            </a:r>
            <a:r>
              <a:rPr sz="1350" spc="-55" dirty="0">
                <a:solidFill>
                  <a:srgbClr val="000000"/>
                </a:solidFill>
              </a:rPr>
              <a:t>menu</a:t>
            </a:r>
            <a:r>
              <a:rPr sz="1350" spc="-85" dirty="0">
                <a:solidFill>
                  <a:srgbClr val="000000"/>
                </a:solidFill>
              </a:rPr>
              <a:t> </a:t>
            </a:r>
            <a:r>
              <a:rPr sz="1350" spc="-45" dirty="0">
                <a:solidFill>
                  <a:srgbClr val="000000"/>
                </a:solidFill>
              </a:rPr>
              <a:t>bar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69847" y="1446275"/>
            <a:ext cx="7730490" cy="12367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69735" y="1472183"/>
            <a:ext cx="2465069" cy="10919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1676" y="1424939"/>
            <a:ext cx="7729855" cy="1236345"/>
          </a:xfrm>
          <a:custGeom>
            <a:avLst/>
            <a:gdLst/>
            <a:ahLst/>
            <a:cxnLst/>
            <a:rect l="l" t="t" r="r" b="b"/>
            <a:pathLst>
              <a:path w="7729855" h="1236345">
                <a:moveTo>
                  <a:pt x="7729423" y="0"/>
                </a:moveTo>
                <a:lnTo>
                  <a:pt x="5108143" y="0"/>
                </a:lnTo>
                <a:lnTo>
                  <a:pt x="5108143" y="661416"/>
                </a:lnTo>
                <a:lnTo>
                  <a:pt x="0" y="1236218"/>
                </a:lnTo>
                <a:lnTo>
                  <a:pt x="5108143" y="944880"/>
                </a:lnTo>
                <a:lnTo>
                  <a:pt x="7729423" y="944880"/>
                </a:lnTo>
                <a:lnTo>
                  <a:pt x="7729423" y="0"/>
                </a:lnTo>
                <a:close/>
              </a:path>
              <a:path w="7729855" h="1236345">
                <a:moveTo>
                  <a:pt x="7729423" y="944880"/>
                </a:moveTo>
                <a:lnTo>
                  <a:pt x="5108143" y="944880"/>
                </a:lnTo>
                <a:lnTo>
                  <a:pt x="5108143" y="1133856"/>
                </a:lnTo>
                <a:lnTo>
                  <a:pt x="7729423" y="1133856"/>
                </a:lnTo>
                <a:lnTo>
                  <a:pt x="7729423" y="944880"/>
                </a:lnTo>
                <a:close/>
              </a:path>
            </a:pathLst>
          </a:custGeom>
          <a:solidFill>
            <a:srgbClr val="4E50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343269" y="1479245"/>
            <a:ext cx="2293620" cy="984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98475">
              <a:lnSpc>
                <a:spcPts val="1595"/>
              </a:lnSpc>
              <a:spcBef>
                <a:spcPts val="105"/>
              </a:spcBef>
            </a:pPr>
            <a:r>
              <a:rPr sz="1400" spc="-80" dirty="0">
                <a:solidFill>
                  <a:srgbClr val="FFFFFF"/>
                </a:solidFill>
                <a:latin typeface="Arial"/>
                <a:cs typeface="Arial"/>
              </a:rPr>
              <a:t>Begin 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selecting</a:t>
            </a:r>
            <a:endParaRPr sz="1400">
              <a:latin typeface="Arial"/>
              <a:cs typeface="Arial"/>
            </a:endParaRPr>
          </a:p>
          <a:p>
            <a:pPr marL="698500">
              <a:lnSpc>
                <a:spcPts val="1595"/>
              </a:lnSpc>
            </a:pPr>
            <a:r>
              <a:rPr sz="1400" spc="-90" dirty="0">
                <a:solidFill>
                  <a:srgbClr val="FFFFFF"/>
                </a:solidFill>
                <a:latin typeface="Arial"/>
                <a:cs typeface="Arial"/>
              </a:rPr>
              <a:t>Open </a:t>
            </a:r>
            <a:r>
              <a:rPr sz="1400" spc="-1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55" dirty="0">
                <a:solidFill>
                  <a:srgbClr val="FFFFFF"/>
                </a:solidFill>
                <a:latin typeface="Arial"/>
                <a:cs typeface="Arial"/>
              </a:rPr>
              <a:t>Case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marR="5080" algn="ctr">
              <a:lnSpc>
                <a:spcPts val="1190"/>
              </a:lnSpc>
            </a:pP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Note: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60" dirty="0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60" dirty="0">
                <a:solidFill>
                  <a:srgbClr val="FFFFFF"/>
                </a:solidFill>
                <a:latin typeface="Arial"/>
                <a:cs typeface="Arial"/>
              </a:rPr>
              <a:t>make</a:t>
            </a:r>
            <a:r>
              <a:rPr sz="11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1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selection</a:t>
            </a:r>
            <a:r>
              <a:rPr sz="11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1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submit  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technical</a:t>
            </a:r>
            <a:r>
              <a:rPr sz="11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questions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6136" y="1301496"/>
            <a:ext cx="430542" cy="2903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138" y="1294638"/>
            <a:ext cx="401320" cy="260985"/>
          </a:xfrm>
          <a:custGeom>
            <a:avLst/>
            <a:gdLst/>
            <a:ahLst/>
            <a:cxnLst/>
            <a:rect l="l" t="t" r="r" b="b"/>
            <a:pathLst>
              <a:path w="401320" h="260984">
                <a:moveTo>
                  <a:pt x="0" y="43434"/>
                </a:moveTo>
                <a:lnTo>
                  <a:pt x="3412" y="26521"/>
                </a:lnTo>
                <a:lnTo>
                  <a:pt x="12720" y="12715"/>
                </a:lnTo>
                <a:lnTo>
                  <a:pt x="26526" y="3411"/>
                </a:lnTo>
                <a:lnTo>
                  <a:pt x="43433" y="0"/>
                </a:lnTo>
                <a:lnTo>
                  <a:pt x="357377" y="0"/>
                </a:lnTo>
                <a:lnTo>
                  <a:pt x="374285" y="3411"/>
                </a:lnTo>
                <a:lnTo>
                  <a:pt x="388091" y="12715"/>
                </a:lnTo>
                <a:lnTo>
                  <a:pt x="397399" y="26521"/>
                </a:lnTo>
                <a:lnTo>
                  <a:pt x="400812" y="43434"/>
                </a:lnTo>
                <a:lnTo>
                  <a:pt x="400812" y="217170"/>
                </a:lnTo>
                <a:lnTo>
                  <a:pt x="397399" y="234082"/>
                </a:lnTo>
                <a:lnTo>
                  <a:pt x="388091" y="247888"/>
                </a:lnTo>
                <a:lnTo>
                  <a:pt x="374285" y="257192"/>
                </a:lnTo>
                <a:lnTo>
                  <a:pt x="357377" y="260603"/>
                </a:lnTo>
                <a:lnTo>
                  <a:pt x="43433" y="260603"/>
                </a:lnTo>
                <a:lnTo>
                  <a:pt x="26526" y="257192"/>
                </a:lnTo>
                <a:lnTo>
                  <a:pt x="12720" y="247888"/>
                </a:lnTo>
                <a:lnTo>
                  <a:pt x="3412" y="234082"/>
                </a:lnTo>
                <a:lnTo>
                  <a:pt x="0" y="217170"/>
                </a:lnTo>
                <a:lnTo>
                  <a:pt x="0" y="43434"/>
                </a:lnTo>
                <a:close/>
              </a:path>
            </a:pathLst>
          </a:custGeom>
          <a:ln w="28956">
            <a:solidFill>
              <a:srgbClr val="FF4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4236" y="2592349"/>
            <a:ext cx="666750" cy="1820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0238" y="2585466"/>
            <a:ext cx="637540" cy="152400"/>
          </a:xfrm>
          <a:custGeom>
            <a:avLst/>
            <a:gdLst/>
            <a:ahLst/>
            <a:cxnLst/>
            <a:rect l="l" t="t" r="r" b="b"/>
            <a:pathLst>
              <a:path w="637540" h="152400">
                <a:moveTo>
                  <a:pt x="0" y="25400"/>
                </a:moveTo>
                <a:lnTo>
                  <a:pt x="1995" y="15537"/>
                </a:lnTo>
                <a:lnTo>
                  <a:pt x="7437" y="7461"/>
                </a:lnTo>
                <a:lnTo>
                  <a:pt x="15510" y="2004"/>
                </a:lnTo>
                <a:lnTo>
                  <a:pt x="25400" y="0"/>
                </a:lnTo>
                <a:lnTo>
                  <a:pt x="611632" y="0"/>
                </a:lnTo>
                <a:lnTo>
                  <a:pt x="621521" y="2004"/>
                </a:lnTo>
                <a:lnTo>
                  <a:pt x="629594" y="7461"/>
                </a:lnTo>
                <a:lnTo>
                  <a:pt x="635036" y="15537"/>
                </a:lnTo>
                <a:lnTo>
                  <a:pt x="637032" y="25400"/>
                </a:lnTo>
                <a:lnTo>
                  <a:pt x="637032" y="127000"/>
                </a:lnTo>
                <a:lnTo>
                  <a:pt x="635036" y="136862"/>
                </a:lnTo>
                <a:lnTo>
                  <a:pt x="629594" y="144938"/>
                </a:lnTo>
                <a:lnTo>
                  <a:pt x="621521" y="150395"/>
                </a:lnTo>
                <a:lnTo>
                  <a:pt x="611632" y="152400"/>
                </a:lnTo>
                <a:lnTo>
                  <a:pt x="25400" y="152400"/>
                </a:lnTo>
                <a:lnTo>
                  <a:pt x="15510" y="150395"/>
                </a:lnTo>
                <a:lnTo>
                  <a:pt x="7437" y="144938"/>
                </a:lnTo>
                <a:lnTo>
                  <a:pt x="1995" y="136862"/>
                </a:lnTo>
                <a:lnTo>
                  <a:pt x="0" y="127000"/>
                </a:lnTo>
                <a:lnTo>
                  <a:pt x="0" y="25400"/>
                </a:lnTo>
                <a:close/>
              </a:path>
            </a:pathLst>
          </a:custGeom>
          <a:ln w="28956">
            <a:solidFill>
              <a:srgbClr val="FF4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35"/>
              </a:lnSpc>
            </a:pPr>
            <a:r>
              <a:rPr spc="-45" dirty="0"/>
              <a:t>Genesys </a:t>
            </a:r>
            <a:r>
              <a:rPr spc="-10" dirty="0"/>
              <a:t>confidential </a:t>
            </a:r>
            <a:r>
              <a:rPr spc="-20" dirty="0"/>
              <a:t>and </a:t>
            </a:r>
            <a:r>
              <a:rPr spc="-5" dirty="0"/>
              <a:t>proprietary information.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5" dirty="0"/>
              <a:t>Unauthorized </a:t>
            </a:r>
            <a:r>
              <a:rPr spc="-20" dirty="0"/>
              <a:t>disclosure </a:t>
            </a:r>
            <a:r>
              <a:rPr spc="-25" dirty="0"/>
              <a:t>is</a:t>
            </a:r>
            <a:r>
              <a:rPr spc="-60" dirty="0"/>
              <a:t> </a:t>
            </a:r>
            <a:r>
              <a:rPr spc="-5" dirty="0"/>
              <a:t>prohibited.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815"/>
              </a:lnSpc>
            </a:pPr>
            <a:fld id="{81D60167-4931-47E6-BA6A-407CBD079E47}" type="slidenum">
              <a:rPr spc="-35" dirty="0"/>
              <a:t>7</a:t>
            </a:fld>
            <a:endParaRPr spc="-3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200" y="242442"/>
            <a:ext cx="52616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My</a:t>
            </a:r>
            <a:r>
              <a:rPr spc="-355" dirty="0"/>
              <a:t> </a:t>
            </a:r>
            <a:r>
              <a:rPr spc="-135" dirty="0"/>
              <a:t>Support:</a:t>
            </a:r>
            <a:r>
              <a:rPr spc="-370" dirty="0"/>
              <a:t> </a:t>
            </a:r>
            <a:r>
              <a:rPr spc="-160" dirty="0">
                <a:solidFill>
                  <a:srgbClr val="4E5053"/>
                </a:solidFill>
              </a:rPr>
              <a:t>Opening</a:t>
            </a:r>
            <a:r>
              <a:rPr spc="-350" dirty="0">
                <a:solidFill>
                  <a:srgbClr val="4E5053"/>
                </a:solidFill>
              </a:rPr>
              <a:t> </a:t>
            </a:r>
            <a:r>
              <a:rPr spc="-60" dirty="0">
                <a:solidFill>
                  <a:srgbClr val="4E5053"/>
                </a:solidFill>
              </a:rPr>
              <a:t>a</a:t>
            </a:r>
            <a:r>
              <a:rPr spc="-345" dirty="0">
                <a:solidFill>
                  <a:srgbClr val="4E5053"/>
                </a:solidFill>
              </a:rPr>
              <a:t> </a:t>
            </a:r>
            <a:r>
              <a:rPr spc="-114" dirty="0">
                <a:solidFill>
                  <a:srgbClr val="4E5053"/>
                </a:solidFill>
              </a:rPr>
              <a:t>Support</a:t>
            </a:r>
            <a:r>
              <a:rPr spc="-360" dirty="0">
                <a:solidFill>
                  <a:srgbClr val="4E5053"/>
                </a:solidFill>
              </a:rPr>
              <a:t> </a:t>
            </a:r>
            <a:r>
              <a:rPr spc="-175" dirty="0">
                <a:solidFill>
                  <a:srgbClr val="4E5053"/>
                </a:solidFill>
              </a:rPr>
              <a:t>Case</a:t>
            </a:r>
          </a:p>
        </p:txBody>
      </p:sp>
      <p:sp>
        <p:nvSpPr>
          <p:cNvPr id="3" name="object 3"/>
          <p:cNvSpPr/>
          <p:nvPr/>
        </p:nvSpPr>
        <p:spPr>
          <a:xfrm>
            <a:off x="684276" y="733044"/>
            <a:ext cx="4849368" cy="377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9704" y="728472"/>
            <a:ext cx="4859020" cy="3787140"/>
          </a:xfrm>
          <a:custGeom>
            <a:avLst/>
            <a:gdLst/>
            <a:ahLst/>
            <a:cxnLst/>
            <a:rect l="l" t="t" r="r" b="b"/>
            <a:pathLst>
              <a:path w="4859020" h="3787140">
                <a:moveTo>
                  <a:pt x="0" y="3787140"/>
                </a:moveTo>
                <a:lnTo>
                  <a:pt x="4858512" y="3787140"/>
                </a:lnTo>
                <a:lnTo>
                  <a:pt x="4858512" y="0"/>
                </a:lnTo>
                <a:lnTo>
                  <a:pt x="0" y="0"/>
                </a:lnTo>
                <a:lnTo>
                  <a:pt x="0" y="3787140"/>
                </a:lnTo>
                <a:close/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92979" y="827532"/>
            <a:ext cx="349250" cy="204470"/>
          </a:xfrm>
          <a:custGeom>
            <a:avLst/>
            <a:gdLst/>
            <a:ahLst/>
            <a:cxnLst/>
            <a:rect l="l" t="t" r="r" b="b"/>
            <a:pathLst>
              <a:path w="349250" h="204469">
                <a:moveTo>
                  <a:pt x="0" y="204215"/>
                </a:moveTo>
                <a:lnTo>
                  <a:pt x="348996" y="204215"/>
                </a:lnTo>
                <a:lnTo>
                  <a:pt x="348996" y="0"/>
                </a:lnTo>
                <a:lnTo>
                  <a:pt x="0" y="0"/>
                </a:lnTo>
                <a:lnTo>
                  <a:pt x="0" y="2042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46504" y="1930907"/>
            <a:ext cx="3558540" cy="1123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81244" y="1808988"/>
            <a:ext cx="2727198" cy="6621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12052" y="1975104"/>
            <a:ext cx="1590294" cy="363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82133" y="1787651"/>
            <a:ext cx="2727325" cy="661670"/>
          </a:xfrm>
          <a:custGeom>
            <a:avLst/>
            <a:gdLst/>
            <a:ahLst/>
            <a:cxnLst/>
            <a:rect l="l" t="t" r="r" b="b"/>
            <a:pathLst>
              <a:path w="2727325" h="661669">
                <a:moveTo>
                  <a:pt x="2727070" y="0"/>
                </a:moveTo>
                <a:lnTo>
                  <a:pt x="1128394" y="0"/>
                </a:lnTo>
                <a:lnTo>
                  <a:pt x="1128394" y="385825"/>
                </a:lnTo>
                <a:lnTo>
                  <a:pt x="0" y="434594"/>
                </a:lnTo>
                <a:lnTo>
                  <a:pt x="1128394" y="551180"/>
                </a:lnTo>
                <a:lnTo>
                  <a:pt x="1128394" y="661416"/>
                </a:lnTo>
                <a:lnTo>
                  <a:pt x="2727070" y="661416"/>
                </a:lnTo>
                <a:lnTo>
                  <a:pt x="2727070" y="0"/>
                </a:lnTo>
                <a:close/>
              </a:path>
            </a:pathLst>
          </a:custGeom>
          <a:solidFill>
            <a:srgbClr val="4E50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605396" y="1982216"/>
            <a:ext cx="140716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80" dirty="0">
                <a:solidFill>
                  <a:srgbClr val="FFFFFF"/>
                </a:solidFill>
                <a:latin typeface="Arial"/>
                <a:cs typeface="Arial"/>
              </a:rPr>
              <a:t>Select </a:t>
            </a:r>
            <a:r>
              <a:rPr sz="1350" spc="-55" dirty="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sz="135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150" dirty="0">
                <a:solidFill>
                  <a:srgbClr val="FFFFFF"/>
                </a:solidFill>
                <a:latin typeface="Arial"/>
                <a:cs typeface="Arial"/>
              </a:rPr>
              <a:t>Case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6844" y="2744749"/>
            <a:ext cx="674369" cy="1638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2845" y="2737866"/>
            <a:ext cx="645160" cy="134620"/>
          </a:xfrm>
          <a:custGeom>
            <a:avLst/>
            <a:gdLst/>
            <a:ahLst/>
            <a:cxnLst/>
            <a:rect l="l" t="t" r="r" b="b"/>
            <a:pathLst>
              <a:path w="645160" h="134619">
                <a:moveTo>
                  <a:pt x="0" y="38607"/>
                </a:moveTo>
                <a:lnTo>
                  <a:pt x="3031" y="23574"/>
                </a:lnTo>
                <a:lnTo>
                  <a:pt x="11299" y="11302"/>
                </a:lnTo>
                <a:lnTo>
                  <a:pt x="23563" y="3032"/>
                </a:lnTo>
                <a:lnTo>
                  <a:pt x="38582" y="0"/>
                </a:lnTo>
                <a:lnTo>
                  <a:pt x="606044" y="0"/>
                </a:lnTo>
                <a:lnTo>
                  <a:pt x="621077" y="3032"/>
                </a:lnTo>
                <a:lnTo>
                  <a:pt x="633349" y="11303"/>
                </a:lnTo>
                <a:lnTo>
                  <a:pt x="641619" y="23574"/>
                </a:lnTo>
                <a:lnTo>
                  <a:pt x="644652" y="38607"/>
                </a:lnTo>
                <a:lnTo>
                  <a:pt x="644652" y="95503"/>
                </a:lnTo>
                <a:lnTo>
                  <a:pt x="641619" y="110537"/>
                </a:lnTo>
                <a:lnTo>
                  <a:pt x="633349" y="122808"/>
                </a:lnTo>
                <a:lnTo>
                  <a:pt x="621077" y="131079"/>
                </a:lnTo>
                <a:lnTo>
                  <a:pt x="606044" y="134111"/>
                </a:lnTo>
                <a:lnTo>
                  <a:pt x="38582" y="134111"/>
                </a:lnTo>
                <a:lnTo>
                  <a:pt x="23563" y="131079"/>
                </a:lnTo>
                <a:lnTo>
                  <a:pt x="11299" y="122808"/>
                </a:lnTo>
                <a:lnTo>
                  <a:pt x="3031" y="110537"/>
                </a:lnTo>
                <a:lnTo>
                  <a:pt x="0" y="95503"/>
                </a:lnTo>
                <a:lnTo>
                  <a:pt x="0" y="38607"/>
                </a:lnTo>
                <a:close/>
              </a:path>
            </a:pathLst>
          </a:custGeom>
          <a:ln w="28956">
            <a:solidFill>
              <a:srgbClr val="FF4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35"/>
              </a:lnSpc>
            </a:pPr>
            <a:r>
              <a:rPr spc="-45" dirty="0"/>
              <a:t>Genesys </a:t>
            </a:r>
            <a:r>
              <a:rPr spc="-10" dirty="0"/>
              <a:t>confidential </a:t>
            </a:r>
            <a:r>
              <a:rPr spc="-20" dirty="0"/>
              <a:t>and </a:t>
            </a:r>
            <a:r>
              <a:rPr spc="-5" dirty="0"/>
              <a:t>proprietary information.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5" dirty="0"/>
              <a:t>Unauthorized </a:t>
            </a:r>
            <a:r>
              <a:rPr spc="-20" dirty="0"/>
              <a:t>disclosure </a:t>
            </a:r>
            <a:r>
              <a:rPr spc="-25" dirty="0"/>
              <a:t>is</a:t>
            </a:r>
            <a:r>
              <a:rPr spc="-60" dirty="0"/>
              <a:t> </a:t>
            </a:r>
            <a:r>
              <a:rPr spc="-5" dirty="0"/>
              <a:t>prohibited.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815"/>
              </a:lnSpc>
            </a:pPr>
            <a:fld id="{81D60167-4931-47E6-BA6A-407CBD079E47}" type="slidenum">
              <a:rPr spc="-35" dirty="0"/>
              <a:t>8</a:t>
            </a:fld>
            <a:endParaRPr spc="-3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200" y="242442"/>
            <a:ext cx="52616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My</a:t>
            </a:r>
            <a:r>
              <a:rPr spc="-355" dirty="0"/>
              <a:t> </a:t>
            </a:r>
            <a:r>
              <a:rPr spc="-135" dirty="0"/>
              <a:t>Support:</a:t>
            </a:r>
            <a:r>
              <a:rPr spc="-370" dirty="0"/>
              <a:t> </a:t>
            </a:r>
            <a:r>
              <a:rPr spc="-160" dirty="0">
                <a:solidFill>
                  <a:srgbClr val="4E5053"/>
                </a:solidFill>
              </a:rPr>
              <a:t>Opening</a:t>
            </a:r>
            <a:r>
              <a:rPr spc="-350" dirty="0">
                <a:solidFill>
                  <a:srgbClr val="4E5053"/>
                </a:solidFill>
              </a:rPr>
              <a:t> </a:t>
            </a:r>
            <a:r>
              <a:rPr spc="-60" dirty="0">
                <a:solidFill>
                  <a:srgbClr val="4E5053"/>
                </a:solidFill>
              </a:rPr>
              <a:t>a</a:t>
            </a:r>
            <a:r>
              <a:rPr spc="-345" dirty="0">
                <a:solidFill>
                  <a:srgbClr val="4E5053"/>
                </a:solidFill>
              </a:rPr>
              <a:t> </a:t>
            </a:r>
            <a:r>
              <a:rPr spc="-114" dirty="0">
                <a:solidFill>
                  <a:srgbClr val="4E5053"/>
                </a:solidFill>
              </a:rPr>
              <a:t>Support</a:t>
            </a:r>
            <a:r>
              <a:rPr spc="-360" dirty="0">
                <a:solidFill>
                  <a:srgbClr val="4E5053"/>
                </a:solidFill>
              </a:rPr>
              <a:t> </a:t>
            </a:r>
            <a:r>
              <a:rPr spc="-175" dirty="0">
                <a:solidFill>
                  <a:srgbClr val="4E5053"/>
                </a:solidFill>
              </a:rPr>
              <a:t>Case</a:t>
            </a:r>
          </a:p>
        </p:txBody>
      </p:sp>
      <p:sp>
        <p:nvSpPr>
          <p:cNvPr id="3" name="object 3"/>
          <p:cNvSpPr/>
          <p:nvPr/>
        </p:nvSpPr>
        <p:spPr>
          <a:xfrm>
            <a:off x="396240" y="679704"/>
            <a:ext cx="5509260" cy="3858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1668" y="675131"/>
            <a:ext cx="5518785" cy="3868420"/>
          </a:xfrm>
          <a:custGeom>
            <a:avLst/>
            <a:gdLst/>
            <a:ahLst/>
            <a:cxnLst/>
            <a:rect l="l" t="t" r="r" b="b"/>
            <a:pathLst>
              <a:path w="5518785" h="3868420">
                <a:moveTo>
                  <a:pt x="0" y="3867912"/>
                </a:moveTo>
                <a:lnTo>
                  <a:pt x="5518404" y="3867912"/>
                </a:lnTo>
                <a:lnTo>
                  <a:pt x="5518404" y="0"/>
                </a:lnTo>
                <a:lnTo>
                  <a:pt x="0" y="0"/>
                </a:lnTo>
                <a:lnTo>
                  <a:pt x="0" y="3867912"/>
                </a:lnTo>
                <a:close/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63311" y="762000"/>
            <a:ext cx="311150" cy="135890"/>
          </a:xfrm>
          <a:custGeom>
            <a:avLst/>
            <a:gdLst/>
            <a:ahLst/>
            <a:cxnLst/>
            <a:rect l="l" t="t" r="r" b="b"/>
            <a:pathLst>
              <a:path w="311150" h="135890">
                <a:moveTo>
                  <a:pt x="0" y="135636"/>
                </a:moveTo>
                <a:lnTo>
                  <a:pt x="310896" y="135636"/>
                </a:lnTo>
                <a:lnTo>
                  <a:pt x="310896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22220" y="1923288"/>
            <a:ext cx="1005840" cy="0"/>
          </a:xfrm>
          <a:custGeom>
            <a:avLst/>
            <a:gdLst/>
            <a:ahLst/>
            <a:cxnLst/>
            <a:rect l="l" t="t" r="r" b="b"/>
            <a:pathLst>
              <a:path w="1005839">
                <a:moveTo>
                  <a:pt x="0" y="0"/>
                </a:moveTo>
                <a:lnTo>
                  <a:pt x="1005840" y="0"/>
                </a:lnTo>
              </a:path>
            </a:pathLst>
          </a:custGeom>
          <a:ln w="609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01214" y="1852929"/>
            <a:ext cx="56578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50" dirty="0">
                <a:solidFill>
                  <a:srgbClr val="FF4F1F"/>
                </a:solidFill>
                <a:latin typeface="Trebuchet MS"/>
                <a:cs typeface="Trebuchet MS"/>
              </a:rPr>
              <a:t>Your</a:t>
            </a:r>
            <a:r>
              <a:rPr sz="700" b="1" spc="-95" dirty="0">
                <a:solidFill>
                  <a:srgbClr val="FF4F1F"/>
                </a:solidFill>
                <a:latin typeface="Trebuchet MS"/>
                <a:cs typeface="Trebuchet MS"/>
              </a:rPr>
              <a:t> </a:t>
            </a:r>
            <a:r>
              <a:rPr sz="700" b="1" spc="-40" dirty="0">
                <a:solidFill>
                  <a:srgbClr val="FF4F1F"/>
                </a:solidFill>
                <a:latin typeface="Trebuchet MS"/>
                <a:cs typeface="Trebuchet MS"/>
              </a:rPr>
              <a:t>Company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6531" y="2563393"/>
            <a:ext cx="672845" cy="1638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2533" y="2556510"/>
            <a:ext cx="643255" cy="134620"/>
          </a:xfrm>
          <a:custGeom>
            <a:avLst/>
            <a:gdLst/>
            <a:ahLst/>
            <a:cxnLst/>
            <a:rect l="l" t="t" r="r" b="b"/>
            <a:pathLst>
              <a:path w="643255" h="134619">
                <a:moveTo>
                  <a:pt x="0" y="38607"/>
                </a:moveTo>
                <a:lnTo>
                  <a:pt x="3031" y="23574"/>
                </a:lnTo>
                <a:lnTo>
                  <a:pt x="11299" y="11302"/>
                </a:lnTo>
                <a:lnTo>
                  <a:pt x="23563" y="3032"/>
                </a:lnTo>
                <a:lnTo>
                  <a:pt x="38582" y="0"/>
                </a:lnTo>
                <a:lnTo>
                  <a:pt x="604545" y="0"/>
                </a:lnTo>
                <a:lnTo>
                  <a:pt x="619564" y="3032"/>
                </a:lnTo>
                <a:lnTo>
                  <a:pt x="631828" y="11303"/>
                </a:lnTo>
                <a:lnTo>
                  <a:pt x="640096" y="23574"/>
                </a:lnTo>
                <a:lnTo>
                  <a:pt x="643128" y="38607"/>
                </a:lnTo>
                <a:lnTo>
                  <a:pt x="643128" y="95503"/>
                </a:lnTo>
                <a:lnTo>
                  <a:pt x="640096" y="110537"/>
                </a:lnTo>
                <a:lnTo>
                  <a:pt x="631828" y="122808"/>
                </a:lnTo>
                <a:lnTo>
                  <a:pt x="619564" y="131079"/>
                </a:lnTo>
                <a:lnTo>
                  <a:pt x="604545" y="134112"/>
                </a:lnTo>
                <a:lnTo>
                  <a:pt x="38582" y="134112"/>
                </a:lnTo>
                <a:lnTo>
                  <a:pt x="23563" y="131079"/>
                </a:lnTo>
                <a:lnTo>
                  <a:pt x="11299" y="122808"/>
                </a:lnTo>
                <a:lnTo>
                  <a:pt x="3031" y="110537"/>
                </a:lnTo>
                <a:lnTo>
                  <a:pt x="0" y="95503"/>
                </a:lnTo>
                <a:lnTo>
                  <a:pt x="0" y="38607"/>
                </a:lnTo>
                <a:close/>
              </a:path>
            </a:pathLst>
          </a:custGeom>
          <a:ln w="28956">
            <a:solidFill>
              <a:srgbClr val="FF4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86711" y="2382011"/>
            <a:ext cx="2887217" cy="13235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52116" y="3220224"/>
            <a:ext cx="1754885" cy="3741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88235" y="2360422"/>
            <a:ext cx="2886710" cy="1323340"/>
          </a:xfrm>
          <a:custGeom>
            <a:avLst/>
            <a:gdLst/>
            <a:ahLst/>
            <a:cxnLst/>
            <a:rect l="l" t="t" r="r" b="b"/>
            <a:pathLst>
              <a:path w="2886710" h="1323339">
                <a:moveTo>
                  <a:pt x="2886455" y="696721"/>
                </a:moveTo>
                <a:lnTo>
                  <a:pt x="0" y="696721"/>
                </a:lnTo>
                <a:lnTo>
                  <a:pt x="0" y="1323086"/>
                </a:lnTo>
                <a:lnTo>
                  <a:pt x="2886455" y="1323086"/>
                </a:lnTo>
                <a:lnTo>
                  <a:pt x="2886455" y="696721"/>
                </a:lnTo>
                <a:close/>
              </a:path>
              <a:path w="2886710" h="1323339">
                <a:moveTo>
                  <a:pt x="700024" y="0"/>
                </a:moveTo>
                <a:lnTo>
                  <a:pt x="481075" y="696721"/>
                </a:lnTo>
                <a:lnTo>
                  <a:pt x="1202689" y="696721"/>
                </a:lnTo>
                <a:lnTo>
                  <a:pt x="700024" y="0"/>
                </a:lnTo>
                <a:close/>
              </a:path>
            </a:pathLst>
          </a:custGeom>
          <a:solidFill>
            <a:srgbClr val="4E50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24655" y="1883664"/>
            <a:ext cx="4120134" cy="11757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27091" y="1842516"/>
            <a:ext cx="2910077" cy="12885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26434" y="1862327"/>
            <a:ext cx="4119245" cy="1175385"/>
          </a:xfrm>
          <a:custGeom>
            <a:avLst/>
            <a:gdLst/>
            <a:ahLst/>
            <a:cxnLst/>
            <a:rect l="l" t="t" r="r" b="b"/>
            <a:pathLst>
              <a:path w="4119245" h="1175385">
                <a:moveTo>
                  <a:pt x="0" y="49911"/>
                </a:moveTo>
                <a:lnTo>
                  <a:pt x="1156462" y="489585"/>
                </a:lnTo>
                <a:lnTo>
                  <a:pt x="1156462" y="1175004"/>
                </a:lnTo>
                <a:lnTo>
                  <a:pt x="4119117" y="1175004"/>
                </a:lnTo>
                <a:lnTo>
                  <a:pt x="4119117" y="195834"/>
                </a:lnTo>
                <a:lnTo>
                  <a:pt x="1156462" y="195834"/>
                </a:lnTo>
                <a:lnTo>
                  <a:pt x="0" y="49911"/>
                </a:lnTo>
                <a:close/>
              </a:path>
              <a:path w="4119245" h="1175385">
                <a:moveTo>
                  <a:pt x="4119117" y="0"/>
                </a:moveTo>
                <a:lnTo>
                  <a:pt x="1156462" y="0"/>
                </a:lnTo>
                <a:lnTo>
                  <a:pt x="1156462" y="195834"/>
                </a:lnTo>
                <a:lnTo>
                  <a:pt x="4119117" y="195834"/>
                </a:lnTo>
                <a:lnTo>
                  <a:pt x="4119117" y="0"/>
                </a:lnTo>
                <a:close/>
              </a:path>
            </a:pathLst>
          </a:custGeom>
          <a:solidFill>
            <a:srgbClr val="4E50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148198" y="1850517"/>
            <a:ext cx="2434590" cy="416559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06705" marR="5080" indent="-294640">
              <a:lnSpc>
                <a:spcPts val="1450"/>
              </a:lnSpc>
              <a:spcBef>
                <a:spcPts val="295"/>
              </a:spcBef>
            </a:pPr>
            <a:r>
              <a:rPr sz="1350" spc="-8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350" spc="-75" dirty="0">
                <a:solidFill>
                  <a:srgbClr val="FFFFFF"/>
                </a:solidFill>
                <a:latin typeface="Arial"/>
                <a:cs typeface="Arial"/>
              </a:rPr>
              <a:t>Cloud </a:t>
            </a:r>
            <a:r>
              <a:rPr sz="1350" spc="-50" dirty="0">
                <a:solidFill>
                  <a:srgbClr val="FFFFFF"/>
                </a:solidFill>
                <a:latin typeface="Arial"/>
                <a:cs typeface="Arial"/>
              </a:rPr>
              <a:t>Deployment, </a:t>
            </a:r>
            <a:r>
              <a:rPr sz="1350" spc="-55" dirty="0">
                <a:solidFill>
                  <a:srgbClr val="FFFFFF"/>
                </a:solidFill>
                <a:latin typeface="Arial"/>
                <a:cs typeface="Arial"/>
              </a:rPr>
              <a:t>select</a:t>
            </a:r>
            <a:r>
              <a:rPr sz="135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35" dirty="0">
                <a:solidFill>
                  <a:srgbClr val="FFFFFF"/>
                </a:solidFill>
                <a:latin typeface="Arial"/>
                <a:cs typeface="Arial"/>
              </a:rPr>
              <a:t>your  </a:t>
            </a:r>
            <a:r>
              <a:rPr sz="1350" spc="-70" dirty="0">
                <a:solidFill>
                  <a:srgbClr val="FFFFFF"/>
                </a:solidFill>
                <a:latin typeface="Arial"/>
                <a:cs typeface="Arial"/>
              </a:rPr>
              <a:t>company </a:t>
            </a:r>
            <a:r>
              <a:rPr sz="1350" spc="-10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350" spc="-85" dirty="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sz="135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Arial"/>
                <a:cs typeface="Arial"/>
              </a:rPr>
              <a:t>unit.</a:t>
            </a:r>
            <a:endParaRPr sz="135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35"/>
              </a:lnSpc>
            </a:pPr>
            <a:r>
              <a:rPr spc="-45" dirty="0"/>
              <a:t>Genesys </a:t>
            </a:r>
            <a:r>
              <a:rPr spc="-10" dirty="0"/>
              <a:t>confidential </a:t>
            </a:r>
            <a:r>
              <a:rPr spc="-20" dirty="0"/>
              <a:t>and </a:t>
            </a:r>
            <a:r>
              <a:rPr spc="-5" dirty="0"/>
              <a:t>proprietary information.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5" dirty="0"/>
              <a:t>Unauthorized </a:t>
            </a:r>
            <a:r>
              <a:rPr spc="-20" dirty="0"/>
              <a:t>disclosure </a:t>
            </a:r>
            <a:r>
              <a:rPr spc="-25" dirty="0"/>
              <a:t>is</a:t>
            </a:r>
            <a:r>
              <a:rPr spc="-60" dirty="0"/>
              <a:t> </a:t>
            </a:r>
            <a:r>
              <a:rPr spc="-5" dirty="0"/>
              <a:t>prohibited.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815"/>
              </a:lnSpc>
            </a:pPr>
            <a:fld id="{81D60167-4931-47E6-BA6A-407CBD079E47}" type="slidenum">
              <a:rPr spc="-35" dirty="0"/>
              <a:t>9</a:t>
            </a:fld>
            <a:endParaRPr spc="-35" dirty="0"/>
          </a:p>
        </p:txBody>
      </p:sp>
      <p:sp>
        <p:nvSpPr>
          <p:cNvPr id="17" name="object 17"/>
          <p:cNvSpPr txBox="1"/>
          <p:nvPr/>
        </p:nvSpPr>
        <p:spPr>
          <a:xfrm>
            <a:off x="2547366" y="2405252"/>
            <a:ext cx="5161915" cy="106362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485390" marR="5080" algn="ctr">
              <a:lnSpc>
                <a:spcPct val="90100"/>
              </a:lnSpc>
              <a:spcBef>
                <a:spcPts val="265"/>
              </a:spcBef>
            </a:pPr>
            <a:r>
              <a:rPr sz="1350" spc="-75" dirty="0">
                <a:solidFill>
                  <a:srgbClr val="FFFFFF"/>
                </a:solidFill>
                <a:latin typeface="Arial"/>
                <a:cs typeface="Arial"/>
              </a:rPr>
              <a:t>Cloud </a:t>
            </a:r>
            <a:r>
              <a:rPr sz="1350" spc="-50" dirty="0">
                <a:solidFill>
                  <a:srgbClr val="FFFFFF"/>
                </a:solidFill>
                <a:latin typeface="Arial"/>
                <a:cs typeface="Arial"/>
              </a:rPr>
              <a:t>deployments </a:t>
            </a:r>
            <a:r>
              <a:rPr sz="1350" spc="-45" dirty="0">
                <a:solidFill>
                  <a:srgbClr val="FFFFFF"/>
                </a:solidFill>
                <a:latin typeface="Arial"/>
                <a:cs typeface="Arial"/>
              </a:rPr>
              <a:t>could </a:t>
            </a:r>
            <a:r>
              <a:rPr sz="1350" spc="-60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1350" spc="-10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35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55" dirty="0">
                <a:solidFill>
                  <a:srgbClr val="FFFFFF"/>
                </a:solidFill>
                <a:latin typeface="Arial"/>
                <a:cs typeface="Arial"/>
              </a:rPr>
              <a:t>specific  </a:t>
            </a:r>
            <a:r>
              <a:rPr sz="1350" spc="-85" dirty="0">
                <a:solidFill>
                  <a:srgbClr val="FFFFFF"/>
                </a:solidFill>
                <a:latin typeface="Arial"/>
                <a:cs typeface="Arial"/>
              </a:rPr>
              <a:t>business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unit </a:t>
            </a:r>
            <a:r>
              <a:rPr sz="1350" spc="-10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350" spc="-40" dirty="0">
                <a:solidFill>
                  <a:srgbClr val="FFFFFF"/>
                </a:solidFill>
                <a:latin typeface="Arial"/>
                <a:cs typeface="Arial"/>
              </a:rPr>
              <a:t>division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within </a:t>
            </a:r>
            <a:r>
              <a:rPr sz="1350" spc="-35" dirty="0">
                <a:solidFill>
                  <a:srgbClr val="FFFFFF"/>
                </a:solidFill>
                <a:latin typeface="Arial"/>
                <a:cs typeface="Arial"/>
              </a:rPr>
              <a:t>your  </a:t>
            </a:r>
            <a:r>
              <a:rPr sz="1350" spc="-75" dirty="0">
                <a:solidFill>
                  <a:srgbClr val="FFFFFF"/>
                </a:solidFill>
                <a:latin typeface="Arial"/>
                <a:cs typeface="Arial"/>
              </a:rPr>
              <a:t>company.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Defaults </a:t>
            </a:r>
            <a:r>
              <a:rPr sz="1350" spc="1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35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80" dirty="0">
                <a:solidFill>
                  <a:srgbClr val="FFFFFF"/>
                </a:solidFill>
                <a:latin typeface="Arial"/>
                <a:cs typeface="Arial"/>
              </a:rPr>
              <a:t>PureCloud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1357</TotalTime>
  <Words>1081</Words>
  <Application>Microsoft Office PowerPoint</Application>
  <PresentationFormat>On-screen Show (16:9)</PresentationFormat>
  <Paragraphs>199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DejaVu Sans</vt:lpstr>
      <vt:lpstr>Times New Roman</vt:lpstr>
      <vt:lpstr>Trebuchet MS</vt:lpstr>
      <vt:lpstr>Office Theme</vt:lpstr>
      <vt:lpstr>Case Management</vt:lpstr>
      <vt:lpstr>My Support: Login from the Customer Care Website http://www.genesys.com/customer-care</vt:lpstr>
      <vt:lpstr>My Support: Request an Account</vt:lpstr>
      <vt:lpstr>My Support: Home Access many My Support features from the Home page or the top menu bar</vt:lpstr>
      <vt:lpstr>My Support: Home</vt:lpstr>
      <vt:lpstr>Tips: What to Check before Opening a Case</vt:lpstr>
      <vt:lpstr>My Support: Opening a Support Case Access many My Support features from the Home page or the top menu bar</vt:lpstr>
      <vt:lpstr>My Support: Opening a Support Case</vt:lpstr>
      <vt:lpstr>My Support: Opening a Support Case</vt:lpstr>
      <vt:lpstr>My Support: Opening a Support Case</vt:lpstr>
      <vt:lpstr>My Support: Opening a Support Case</vt:lpstr>
      <vt:lpstr>My Support: Opening a Support Case</vt:lpstr>
      <vt:lpstr>My Support: Managing Your Support Cases</vt:lpstr>
      <vt:lpstr>My Support: Managing Your Support Cases</vt:lpstr>
      <vt:lpstr>My Support: Managing Your Support Cases</vt:lpstr>
      <vt:lpstr>My Support: Managing Your Support Cases</vt:lpstr>
      <vt:lpstr>My Support: Re-opening a Closed Case</vt:lpstr>
      <vt:lpstr>My Support: Managing Your My Support Profile</vt:lpstr>
      <vt:lpstr>My Support: Viewing Your My Support Access</vt:lpstr>
      <vt:lpstr>My Support: Opening an Admin Case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Example Template Title Goes Here</dc:title>
  <dc:creator>Doryan Algarra</dc:creator>
  <cp:lastModifiedBy>RC Cantiller</cp:lastModifiedBy>
  <cp:revision>11</cp:revision>
  <cp:lastPrinted>2018-01-10T15:48:40Z</cp:lastPrinted>
  <dcterms:created xsi:type="dcterms:W3CDTF">2018-01-10T14:40:42Z</dcterms:created>
  <dcterms:modified xsi:type="dcterms:W3CDTF">2018-08-01T17:42:09Z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2017-09-07T00:00:00Z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2018-01-10T00:00:00Z</vt:filetime>
  </property>
</Properties>
</file>